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6"/>
  </p:notesMasterIdLst>
  <p:handoutMasterIdLst>
    <p:handoutMasterId r:id="rId27"/>
  </p:handoutMasterIdLst>
  <p:sldIdLst>
    <p:sldId id="256" r:id="rId5"/>
    <p:sldId id="400" r:id="rId6"/>
    <p:sldId id="399" r:id="rId7"/>
    <p:sldId id="398" r:id="rId8"/>
    <p:sldId id="403" r:id="rId9"/>
    <p:sldId id="402" r:id="rId10"/>
    <p:sldId id="257" r:id="rId11"/>
    <p:sldId id="258" r:id="rId12"/>
    <p:sldId id="259" r:id="rId13"/>
    <p:sldId id="260" r:id="rId14"/>
    <p:sldId id="261" r:id="rId15"/>
    <p:sldId id="262" r:id="rId16"/>
    <p:sldId id="404" r:id="rId17"/>
    <p:sldId id="264" r:id="rId18"/>
    <p:sldId id="265" r:id="rId19"/>
    <p:sldId id="266" r:id="rId20"/>
    <p:sldId id="267" r:id="rId21"/>
    <p:sldId id="268" r:id="rId22"/>
    <p:sldId id="269" r:id="rId23"/>
    <p:sldId id="405" r:id="rId24"/>
    <p:sldId id="389"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ne Karhan" initials="AK" lastIdx="3" clrIdx="0">
    <p:extLst>
      <p:ext uri="{19B8F6BF-5375-455C-9EA6-DF929625EA0E}">
        <p15:presenceInfo xmlns:p15="http://schemas.microsoft.com/office/powerpoint/2012/main" userId="S-1-5-21-1275210071-879983540-725345543-1148583" providerId="AD"/>
      </p:ext>
    </p:extLst>
  </p:cmAuthor>
  <p:cmAuthor id="2" name="Carol J. Blessing" initials="CJB" lastIdx="3" clrIdx="1">
    <p:extLst>
      <p:ext uri="{19B8F6BF-5375-455C-9EA6-DF929625EA0E}">
        <p15:presenceInfo xmlns:p15="http://schemas.microsoft.com/office/powerpoint/2012/main" userId="S-1-5-21-1275210071-879983540-725345543-317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FBB"/>
    <a:srgbClr val="006993"/>
    <a:srgbClr val="38B64B"/>
    <a:srgbClr val="0078C1"/>
    <a:srgbClr val="0073BB"/>
    <a:srgbClr val="4C2D77"/>
    <a:srgbClr val="7C659B"/>
    <a:srgbClr val="0076BF"/>
    <a:srgbClr val="087CC1"/>
    <a:srgbClr val="0178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1228" autoAdjust="0"/>
  </p:normalViewPr>
  <p:slideViewPr>
    <p:cSldViewPr snapToGrid="0">
      <p:cViewPr varScale="1">
        <p:scale>
          <a:sx n="94" d="100"/>
          <a:sy n="94" d="100"/>
        </p:scale>
        <p:origin x="354" y="78"/>
      </p:cViewPr>
      <p:guideLst>
        <p:guide orient="horz" pos="2184"/>
        <p:guide pos="3840"/>
      </p:guideLst>
    </p:cSldViewPr>
  </p:slideViewPr>
  <p:notesTextViewPr>
    <p:cViewPr>
      <p:scale>
        <a:sx n="1" d="1"/>
        <a:sy n="1" d="1"/>
      </p:scale>
      <p:origin x="0" y="0"/>
    </p:cViewPr>
  </p:notesTextViewPr>
  <p:sorterViewPr>
    <p:cViewPr>
      <p:scale>
        <a:sx n="100" d="100"/>
        <a:sy n="100" d="100"/>
      </p:scale>
      <p:origin x="0" y="-3870"/>
    </p:cViewPr>
  </p:sorterViewPr>
  <p:notesViewPr>
    <p:cSldViewPr snapToGrid="0">
      <p:cViewPr varScale="1">
        <p:scale>
          <a:sx n="87" d="100"/>
          <a:sy n="87" d="100"/>
        </p:scale>
        <p:origin x="23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AA659B-CB79-425C-A5D9-9C915E661D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78438C-230D-4068-ADCA-3F805FA055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D0418-1679-465B-B15A-C9397CF8A745}" type="datetimeFigureOut">
              <a:rPr lang="en-US" smtClean="0"/>
              <a:t>11/8/2022</a:t>
            </a:fld>
            <a:endParaRPr lang="en-US"/>
          </a:p>
        </p:txBody>
      </p:sp>
      <p:sp>
        <p:nvSpPr>
          <p:cNvPr id="4" name="Footer Placeholder 3">
            <a:extLst>
              <a:ext uri="{FF2B5EF4-FFF2-40B4-BE49-F238E27FC236}">
                <a16:creationId xmlns:a16="http://schemas.microsoft.com/office/drawing/2014/main" id="{C800AA08-AF81-493C-812F-DF33AC60ED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FA5913-F37E-4CC4-A288-4E7078065E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6E2516-A6F6-4DB7-8467-C4C419E2ED3D}" type="slidenum">
              <a:rPr lang="en-US" smtClean="0"/>
              <a:t>‹#›</a:t>
            </a:fld>
            <a:endParaRPr lang="en-US"/>
          </a:p>
        </p:txBody>
      </p:sp>
    </p:spTree>
    <p:extLst>
      <p:ext uri="{BB962C8B-B14F-4D97-AF65-F5344CB8AC3E}">
        <p14:creationId xmlns:p14="http://schemas.microsoft.com/office/powerpoint/2010/main" val="229106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8CF2C-3498-4A4D-ACCE-9F7208115490}"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ADC19-EA47-42F9-AD51-C13E082B6729}" type="slidenum">
              <a:rPr lang="en-US" smtClean="0"/>
              <a:t>‹#›</a:t>
            </a:fld>
            <a:endParaRPr lang="en-US"/>
          </a:p>
        </p:txBody>
      </p:sp>
    </p:spTree>
    <p:extLst>
      <p:ext uri="{BB962C8B-B14F-4D97-AF65-F5344CB8AC3E}">
        <p14:creationId xmlns:p14="http://schemas.microsoft.com/office/powerpoint/2010/main" val="19568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DC19-EA47-42F9-AD51-C13E082B6729}" type="slidenum">
              <a:rPr lang="en-US" smtClean="0"/>
              <a:t>1</a:t>
            </a:fld>
            <a:endParaRPr lang="en-US"/>
          </a:p>
        </p:txBody>
      </p:sp>
    </p:spTree>
    <p:extLst>
      <p:ext uri="{BB962C8B-B14F-4D97-AF65-F5344CB8AC3E}">
        <p14:creationId xmlns:p14="http://schemas.microsoft.com/office/powerpoint/2010/main" val="210921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7a6c01c5e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7a6c01c5e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7a6c01c5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7a6c01c5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7a6c01c5e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7a6c01c5e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7a6c01c5e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7a6c01c5e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7a6c01c5e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7a6c01c5e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E3341-0B73-4A92-ADFC-51E67053FB8B}" type="slidenum">
              <a:rPr lang="en-US" smtClean="0"/>
              <a:t>21</a:t>
            </a:fld>
            <a:endParaRPr lang="en-US"/>
          </a:p>
        </p:txBody>
      </p:sp>
    </p:spTree>
    <p:extLst>
      <p:ext uri="{BB962C8B-B14F-4D97-AF65-F5344CB8AC3E}">
        <p14:creationId xmlns:p14="http://schemas.microsoft.com/office/powerpoint/2010/main" val="203662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7a6c01c5e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7a6c01c5e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72b794eb0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72b794eb0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72b794eb0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72b794eb0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7a6c01c5e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7a6c01c5e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2b794eb0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2b794eb0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7a6c01c5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7a6c01c5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C7669B-07B5-4F03-8D55-6B579D6915BA}"/>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DACF5EA9-937F-47E6-AD4F-9E012FDE74E2}"/>
              </a:ext>
            </a:extLst>
          </p:cNvPr>
          <p:cNvSpPr>
            <a:spLocks noGrp="1"/>
          </p:cNvSpPr>
          <p:nvPr>
            <p:ph type="ctrTitle"/>
          </p:nvPr>
        </p:nvSpPr>
        <p:spPr>
          <a:xfrm>
            <a:off x="1524000" y="1354011"/>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71436E1-E116-4FDA-90BD-5929C73169D9}"/>
              </a:ext>
            </a:extLst>
          </p:cNvPr>
          <p:cNvSpPr>
            <a:spLocks noGrp="1"/>
          </p:cNvSpPr>
          <p:nvPr>
            <p:ph type="subTitle" idx="1"/>
          </p:nvPr>
        </p:nvSpPr>
        <p:spPr>
          <a:xfrm>
            <a:off x="1524000" y="3979990"/>
            <a:ext cx="9144000" cy="1655762"/>
          </a:xfrm>
        </p:spPr>
        <p:txBody>
          <a:bodyPr/>
          <a:lstStyle>
            <a:lvl1pPr marL="0" indent="0" algn="ctr">
              <a:buNone/>
              <a:defRPr sz="2400">
                <a:solidFill>
                  <a:srgbClr val="38B6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EF910A-7FC6-4A47-B241-8C72415300EC}"/>
              </a:ext>
            </a:extLst>
          </p:cNvPr>
          <p:cNvSpPr>
            <a:spLocks noGrp="1"/>
          </p:cNvSpPr>
          <p:nvPr>
            <p:ph type="dt" sz="half" idx="10"/>
          </p:nvPr>
        </p:nvSpPr>
        <p:spPr/>
        <p:txBody>
          <a:bodyPr/>
          <a:lstStyle/>
          <a:p>
            <a:fld id="{113DFC0A-CCF9-4273-BD88-2A6852C6D122}" type="datetime1">
              <a:rPr lang="en-US" smtClean="0"/>
              <a:t>11/8/2022</a:t>
            </a:fld>
            <a:endParaRPr lang="en-US"/>
          </a:p>
        </p:txBody>
      </p:sp>
      <p:sp>
        <p:nvSpPr>
          <p:cNvPr id="5" name="Footer Placeholder 4">
            <a:extLst>
              <a:ext uri="{FF2B5EF4-FFF2-40B4-BE49-F238E27FC236}">
                <a16:creationId xmlns:a16="http://schemas.microsoft.com/office/drawing/2014/main" id="{FCC86085-9B66-48EE-9AFD-6D04D24DF41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535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 name="Google Shape;28;p6"/>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609600"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0" name="Google Shape;30;p6"/>
          <p:cNvSpPr txBox="1">
            <a:spLocks noGrp="1"/>
          </p:cNvSpPr>
          <p:nvPr>
            <p:ph type="body" idx="2"/>
          </p:nvPr>
        </p:nvSpPr>
        <p:spPr>
          <a:xfrm>
            <a:off x="4391208"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1" name="Google Shape;31;p6"/>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935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1"/>
            <a:ext cx="12192000" cy="6858017"/>
          </a:xfrm>
          <a:prstGeom prst="rect">
            <a:avLst/>
          </a:prstGeom>
          <a:noFill/>
          <a:ln>
            <a:noFill/>
          </a:ln>
        </p:spPr>
      </p:pic>
      <p:sp>
        <p:nvSpPr>
          <p:cNvPr id="49" name="Google Shape;49;p10"/>
          <p:cNvSpPr txBox="1">
            <a:spLocks noGrp="1"/>
          </p:cNvSpPr>
          <p:nvPr>
            <p:ph type="sldNum" idx="12"/>
          </p:nvPr>
        </p:nvSpPr>
        <p:spPr>
          <a:xfrm>
            <a:off x="5730200" y="6231535"/>
            <a:ext cx="731600" cy="5248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533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3" name="Google Shape;23;p5"/>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609600" y="2992533"/>
            <a:ext cx="7348400" cy="34736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01357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Body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821D97-4A77-4711-A798-4E0513ADC86E}"/>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0F45E5F6-9FC6-413D-8425-E3247E6B3091}"/>
              </a:ext>
            </a:extLst>
          </p:cNvPr>
          <p:cNvSpPr>
            <a:spLocks noGrp="1"/>
          </p:cNvSpPr>
          <p:nvPr>
            <p:ph type="title"/>
          </p:nvPr>
        </p:nvSpPr>
        <p:spPr>
          <a:xfrm>
            <a:off x="2403566" y="365125"/>
            <a:ext cx="8950234" cy="1191113"/>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D57B6734-4FB1-4154-BB03-F0A0534F4ED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C394E4-67A4-444D-8E83-A504CDAC2A6D}"/>
              </a:ext>
            </a:extLst>
          </p:cNvPr>
          <p:cNvSpPr>
            <a:spLocks noGrp="1"/>
          </p:cNvSpPr>
          <p:nvPr>
            <p:ph type="dt" sz="half" idx="10"/>
          </p:nvPr>
        </p:nvSpPr>
        <p:spPr/>
        <p:txBody>
          <a:bodyPr/>
          <a:lstStyle/>
          <a:p>
            <a:fld id="{A4BBBEED-19D0-43E4-A12A-422220F7264C}" type="datetime1">
              <a:rPr lang="en-US" smtClean="0"/>
              <a:t>11/8/2022</a:t>
            </a:fld>
            <a:endParaRPr lang="en-US"/>
          </a:p>
        </p:txBody>
      </p:sp>
      <p:sp>
        <p:nvSpPr>
          <p:cNvPr id="5" name="Footer Placeholder 4">
            <a:extLst>
              <a:ext uri="{FF2B5EF4-FFF2-40B4-BE49-F238E27FC236}">
                <a16:creationId xmlns:a16="http://schemas.microsoft.com/office/drawing/2014/main" id="{B68958AE-A344-4D11-9BC6-FA94BCA4802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550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 Sub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821D97-4A77-4711-A798-4E0513ADC86E}"/>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0F45E5F6-9FC6-413D-8425-E3247E6B3091}"/>
              </a:ext>
            </a:extLst>
          </p:cNvPr>
          <p:cNvSpPr>
            <a:spLocks noGrp="1"/>
          </p:cNvSpPr>
          <p:nvPr>
            <p:ph type="title"/>
          </p:nvPr>
        </p:nvSpPr>
        <p:spPr>
          <a:xfrm>
            <a:off x="2403566" y="365126"/>
            <a:ext cx="8950234" cy="929954"/>
          </a:xfrm>
          <a:prstGeom prst="rect">
            <a:avLst/>
          </a:prstGeom>
        </p:spPr>
        <p:txBody>
          <a:bodyPr/>
          <a:lstStyle>
            <a:lvl1pPr>
              <a:defRPr b="0"/>
            </a:lvl1pPr>
          </a:lstStyle>
          <a:p>
            <a:r>
              <a:rPr lang="en-US" dirty="0"/>
              <a:t>Click to edit Master title style</a:t>
            </a:r>
          </a:p>
        </p:txBody>
      </p:sp>
      <p:sp>
        <p:nvSpPr>
          <p:cNvPr id="7" name="Subtitle 8">
            <a:extLst>
              <a:ext uri="{FF2B5EF4-FFF2-40B4-BE49-F238E27FC236}">
                <a16:creationId xmlns:a16="http://schemas.microsoft.com/office/drawing/2014/main" id="{0C7449AA-7B79-400C-B7C3-01030933DBCD}"/>
              </a:ext>
            </a:extLst>
          </p:cNvPr>
          <p:cNvSpPr>
            <a:spLocks noGrp="1"/>
          </p:cNvSpPr>
          <p:nvPr>
            <p:ph type="subTitle" idx="13" hasCustomPrompt="1"/>
          </p:nvPr>
        </p:nvSpPr>
        <p:spPr>
          <a:xfrm>
            <a:off x="2403566" y="1443639"/>
            <a:ext cx="7350034" cy="529430"/>
          </a:xfrm>
        </p:spPr>
        <p:txBody>
          <a:bodyPr/>
          <a:lstStyle>
            <a:lvl1pPr>
              <a:defRPr sz="2800">
                <a:solidFill>
                  <a:srgbClr val="38B64B"/>
                </a:solidFill>
              </a:defRPr>
            </a:lvl1pPr>
          </a:lstStyle>
          <a:p>
            <a:r>
              <a:rPr lang="en-US" dirty="0"/>
              <a:t>Click to edit subtitle</a:t>
            </a:r>
          </a:p>
        </p:txBody>
      </p:sp>
      <p:sp>
        <p:nvSpPr>
          <p:cNvPr id="3" name="Content Placeholder 2">
            <a:extLst>
              <a:ext uri="{FF2B5EF4-FFF2-40B4-BE49-F238E27FC236}">
                <a16:creationId xmlns:a16="http://schemas.microsoft.com/office/drawing/2014/main" id="{D57B6734-4FB1-4154-BB03-F0A0534F4ED4}"/>
              </a:ext>
            </a:extLst>
          </p:cNvPr>
          <p:cNvSpPr>
            <a:spLocks noGrp="1"/>
          </p:cNvSpPr>
          <p:nvPr>
            <p:ph idx="1"/>
          </p:nvPr>
        </p:nvSpPr>
        <p:spPr>
          <a:xfrm>
            <a:off x="838200" y="2107979"/>
            <a:ext cx="10515600" cy="3780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C394E4-67A4-444D-8E83-A504CDAC2A6D}"/>
              </a:ext>
            </a:extLst>
          </p:cNvPr>
          <p:cNvSpPr>
            <a:spLocks noGrp="1"/>
          </p:cNvSpPr>
          <p:nvPr>
            <p:ph type="dt" sz="half" idx="10"/>
          </p:nvPr>
        </p:nvSpPr>
        <p:spPr/>
        <p:txBody>
          <a:bodyPr/>
          <a:lstStyle/>
          <a:p>
            <a:fld id="{A4BBBEED-19D0-43E4-A12A-422220F7264C}" type="datetime1">
              <a:rPr lang="en-US" smtClean="0"/>
              <a:t>11/8/2022</a:t>
            </a:fld>
            <a:endParaRPr lang="en-US"/>
          </a:p>
        </p:txBody>
      </p:sp>
      <p:sp>
        <p:nvSpPr>
          <p:cNvPr id="5" name="Footer Placeholder 4">
            <a:extLst>
              <a:ext uri="{FF2B5EF4-FFF2-40B4-BE49-F238E27FC236}">
                <a16:creationId xmlns:a16="http://schemas.microsoft.com/office/drawing/2014/main" id="{B68958AE-A344-4D11-9BC6-FA94BCA4802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847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1482F2-DAE7-4B5F-8638-0DA372B5E324}"/>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F133F191-8DFB-4494-BECA-A50A3AF2593C}"/>
              </a:ext>
            </a:extLst>
          </p:cNvPr>
          <p:cNvSpPr>
            <a:spLocks noGrp="1"/>
          </p:cNvSpPr>
          <p:nvPr>
            <p:ph type="title"/>
          </p:nvPr>
        </p:nvSpPr>
        <p:spPr>
          <a:xfrm>
            <a:off x="838200" y="1414686"/>
            <a:ext cx="10515600" cy="2852737"/>
          </a:xfrm>
          <a:prstGeom prst="rect">
            <a:avLst/>
          </a:prstGeom>
        </p:spPr>
        <p:txBody>
          <a:bodyPr anchor="b"/>
          <a:lstStyle>
            <a:lvl1pPr algn="l">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41BADE7-CB2B-4502-93C1-82F03EFF8BAE}"/>
              </a:ext>
            </a:extLst>
          </p:cNvPr>
          <p:cNvSpPr>
            <a:spLocks noGrp="1"/>
          </p:cNvSpPr>
          <p:nvPr>
            <p:ph type="body" idx="1"/>
          </p:nvPr>
        </p:nvSpPr>
        <p:spPr>
          <a:xfrm>
            <a:off x="838200" y="4386094"/>
            <a:ext cx="10515600" cy="1500187"/>
          </a:xfrm>
        </p:spPr>
        <p:txBody>
          <a:bodyPr/>
          <a:lstStyle>
            <a:lvl1pPr marL="0" indent="0">
              <a:buNone/>
              <a:defRPr sz="2400">
                <a:solidFill>
                  <a:srgbClr val="38B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320B48-373F-4402-8E69-696EC5D8A51D}"/>
              </a:ext>
            </a:extLst>
          </p:cNvPr>
          <p:cNvSpPr>
            <a:spLocks noGrp="1"/>
          </p:cNvSpPr>
          <p:nvPr>
            <p:ph type="dt" sz="half" idx="10"/>
          </p:nvPr>
        </p:nvSpPr>
        <p:spPr/>
        <p:txBody>
          <a:bodyPr/>
          <a:lstStyle/>
          <a:p>
            <a:fld id="{A9F5D613-ABCD-4BC8-8F3D-E7FACBF5C832}" type="datetime1">
              <a:rPr lang="en-US" smtClean="0"/>
              <a:t>11/8/2022</a:t>
            </a:fld>
            <a:endParaRPr lang="en-US"/>
          </a:p>
        </p:txBody>
      </p:sp>
      <p:sp>
        <p:nvSpPr>
          <p:cNvPr id="5" name="Footer Placeholder 4">
            <a:extLst>
              <a:ext uri="{FF2B5EF4-FFF2-40B4-BE49-F238E27FC236}">
                <a16:creationId xmlns:a16="http://schemas.microsoft.com/office/drawing/2014/main" id="{45CF409B-3E64-4C88-82DB-F9875468A8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314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8C493F-9B32-48DA-A149-7A32FCFAE742}"/>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0D40C2AE-3B87-4D1F-84C4-6B9B8CCE9E5A}"/>
              </a:ext>
            </a:extLst>
          </p:cNvPr>
          <p:cNvSpPr>
            <a:spLocks noGrp="1"/>
          </p:cNvSpPr>
          <p:nvPr>
            <p:ph type="title"/>
          </p:nvPr>
        </p:nvSpPr>
        <p:spPr>
          <a:xfrm>
            <a:off x="2403566" y="365125"/>
            <a:ext cx="8950234" cy="119111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2A52A3-5FE6-4B4C-A4EA-96FBEBFAF19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E3DE91-2919-45FF-935D-4B2D4A00D265}"/>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8D52623-5D69-429B-9C2E-2D369512F8AD}"/>
              </a:ext>
            </a:extLst>
          </p:cNvPr>
          <p:cNvSpPr>
            <a:spLocks noGrp="1"/>
          </p:cNvSpPr>
          <p:nvPr>
            <p:ph type="dt" sz="half" idx="10"/>
          </p:nvPr>
        </p:nvSpPr>
        <p:spPr/>
        <p:txBody>
          <a:bodyPr/>
          <a:lstStyle/>
          <a:p>
            <a:fld id="{C9B0F15E-0D3C-423B-9FBA-35B0A27B5B05}" type="datetime1">
              <a:rPr lang="en-US" smtClean="0"/>
              <a:t>11/8/2022</a:t>
            </a:fld>
            <a:endParaRPr lang="en-US"/>
          </a:p>
        </p:txBody>
      </p:sp>
      <p:sp>
        <p:nvSpPr>
          <p:cNvPr id="6" name="Footer Placeholder 5">
            <a:extLst>
              <a:ext uri="{FF2B5EF4-FFF2-40B4-BE49-F238E27FC236}">
                <a16:creationId xmlns:a16="http://schemas.microsoft.com/office/drawing/2014/main" id="{94F03FE3-4FBC-42AE-BCE7-980B464A4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82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8C493F-9B32-48DA-A149-7A32FCFAE742}"/>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0D40C2AE-3B87-4D1F-84C4-6B9B8CCE9E5A}"/>
              </a:ext>
            </a:extLst>
          </p:cNvPr>
          <p:cNvSpPr>
            <a:spLocks noGrp="1"/>
          </p:cNvSpPr>
          <p:nvPr>
            <p:ph type="title"/>
          </p:nvPr>
        </p:nvSpPr>
        <p:spPr>
          <a:xfrm>
            <a:off x="2403566" y="365125"/>
            <a:ext cx="8950234" cy="119111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2A52A3-5FE6-4B4C-A4EA-96FBEBFAF196}"/>
              </a:ext>
            </a:extLst>
          </p:cNvPr>
          <p:cNvSpPr>
            <a:spLocks noGrp="1"/>
          </p:cNvSpPr>
          <p:nvPr>
            <p:ph sz="half" idx="1"/>
          </p:nvPr>
        </p:nvSpPr>
        <p:spPr>
          <a:xfrm>
            <a:off x="843552" y="1834642"/>
            <a:ext cx="320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EE62EADC-99A3-4B10-876A-C0D83CD3E705}"/>
              </a:ext>
            </a:extLst>
          </p:cNvPr>
          <p:cNvSpPr>
            <a:spLocks noGrp="1"/>
          </p:cNvSpPr>
          <p:nvPr>
            <p:ph sz="quarter" idx="13"/>
          </p:nvPr>
        </p:nvSpPr>
        <p:spPr>
          <a:xfrm>
            <a:off x="4498476" y="1839828"/>
            <a:ext cx="3200400"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E3DE91-2919-45FF-935D-4B2D4A00D265}"/>
              </a:ext>
            </a:extLst>
          </p:cNvPr>
          <p:cNvSpPr>
            <a:spLocks noGrp="1"/>
          </p:cNvSpPr>
          <p:nvPr>
            <p:ph sz="half" idx="2"/>
          </p:nvPr>
        </p:nvSpPr>
        <p:spPr>
          <a:xfrm>
            <a:off x="8148048" y="1827635"/>
            <a:ext cx="320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8D52623-5D69-429B-9C2E-2D369512F8AD}"/>
              </a:ext>
            </a:extLst>
          </p:cNvPr>
          <p:cNvSpPr>
            <a:spLocks noGrp="1"/>
          </p:cNvSpPr>
          <p:nvPr>
            <p:ph type="dt" sz="half" idx="10"/>
          </p:nvPr>
        </p:nvSpPr>
        <p:spPr/>
        <p:txBody>
          <a:bodyPr/>
          <a:lstStyle/>
          <a:p>
            <a:fld id="{46BAD19E-FEC9-4EA3-AD95-1DA8E76F2F21}" type="datetime1">
              <a:rPr lang="en-US" smtClean="0"/>
              <a:t>11/8/2022</a:t>
            </a:fld>
            <a:endParaRPr lang="en-US"/>
          </a:p>
        </p:txBody>
      </p:sp>
      <p:sp>
        <p:nvSpPr>
          <p:cNvPr id="6" name="Footer Placeholder 5">
            <a:extLst>
              <a:ext uri="{FF2B5EF4-FFF2-40B4-BE49-F238E27FC236}">
                <a16:creationId xmlns:a16="http://schemas.microsoft.com/office/drawing/2014/main" id="{94F03FE3-4FBC-42AE-BCE7-980B464A4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8359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D5CC03B-1122-4C74-8C9D-57355D353310}"/>
              </a:ext>
            </a:extLst>
          </p:cNvPr>
          <p:cNvSpPr>
            <a:spLocks noGrp="1"/>
          </p:cNvSpPr>
          <p:nvPr>
            <p:ph type="sldNum" sz="quarter" idx="12"/>
          </p:nvPr>
        </p:nvSpPr>
        <p:spPr/>
        <p:txBody>
          <a:bodyPr/>
          <a:lstStyle/>
          <a:p>
            <a:fld id="{D359BE38-1EA5-4DBF-B99B-78F86C992A23}" type="slidenum">
              <a:rPr lang="en-US" smtClean="0"/>
              <a:t>‹#›</a:t>
            </a:fld>
            <a:endParaRPr lang="en-US"/>
          </a:p>
        </p:txBody>
      </p:sp>
      <p:sp>
        <p:nvSpPr>
          <p:cNvPr id="2" name="Title 1">
            <a:extLst>
              <a:ext uri="{FF2B5EF4-FFF2-40B4-BE49-F238E27FC236}">
                <a16:creationId xmlns:a16="http://schemas.microsoft.com/office/drawing/2014/main" id="{76D70802-D268-4357-A6F8-103B5329B432}"/>
              </a:ext>
            </a:extLst>
          </p:cNvPr>
          <p:cNvSpPr>
            <a:spLocks noGrp="1"/>
          </p:cNvSpPr>
          <p:nvPr>
            <p:ph type="title"/>
          </p:nvPr>
        </p:nvSpPr>
        <p:spPr>
          <a:xfrm>
            <a:off x="2247088" y="365125"/>
            <a:ext cx="9108299" cy="111481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1326E54-E32A-4E88-A6B4-04C443220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657DCC-29C5-4AAF-ADE3-1AF938E899D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E257870-862A-4B43-823D-1737CE876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37F6C-DA0F-40F7-8941-4E3E960F408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BD30C36-925B-4AF8-A18D-7DD29A8F4F9A}"/>
              </a:ext>
            </a:extLst>
          </p:cNvPr>
          <p:cNvSpPr>
            <a:spLocks noGrp="1"/>
          </p:cNvSpPr>
          <p:nvPr>
            <p:ph type="dt" sz="half" idx="10"/>
          </p:nvPr>
        </p:nvSpPr>
        <p:spPr/>
        <p:txBody>
          <a:bodyPr/>
          <a:lstStyle/>
          <a:p>
            <a:fld id="{33D12F70-A053-4087-BE8A-62059DAD1982}" type="datetime1">
              <a:rPr lang="en-US" smtClean="0"/>
              <a:t>11/8/2022</a:t>
            </a:fld>
            <a:endParaRPr lang="en-US"/>
          </a:p>
        </p:txBody>
      </p:sp>
      <p:sp>
        <p:nvSpPr>
          <p:cNvPr id="8" name="Footer Placeholder 7">
            <a:extLst>
              <a:ext uri="{FF2B5EF4-FFF2-40B4-BE49-F238E27FC236}">
                <a16:creationId xmlns:a16="http://schemas.microsoft.com/office/drawing/2014/main" id="{85AD416E-AF9C-4D21-B95A-BB07E4ED325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8519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2" y="0"/>
            <a:ext cx="5460903" cy="6858000"/>
          </a:xfrm>
          <a:prstGeom prst="rect">
            <a:avLst/>
          </a:prstGeom>
          <a:noFill/>
          <a:ln>
            <a:noFill/>
          </a:ln>
        </p:spPr>
      </p:pic>
      <p:sp>
        <p:nvSpPr>
          <p:cNvPr id="11" name="Google Shape;11;p2"/>
          <p:cNvSpPr txBox="1">
            <a:spLocks noGrp="1"/>
          </p:cNvSpPr>
          <p:nvPr>
            <p:ph type="ctrTitle"/>
          </p:nvPr>
        </p:nvSpPr>
        <p:spPr>
          <a:xfrm>
            <a:off x="4277500" y="4382967"/>
            <a:ext cx="7000400" cy="15464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06952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55" name="Google Shape;55;p12" descr="paint_transparent1.png"/>
          <p:cNvPicPr preferRelativeResize="0"/>
          <p:nvPr/>
        </p:nvPicPr>
        <p:blipFill rotWithShape="1">
          <a:blip r:embed="rId3">
            <a:alphaModFix/>
          </a:blip>
          <a:srcRect l="27161"/>
          <a:stretch/>
        </p:blipFill>
        <p:spPr>
          <a:xfrm>
            <a:off x="0" y="0"/>
            <a:ext cx="8880736" cy="6858000"/>
          </a:xfrm>
          <a:prstGeom prst="rect">
            <a:avLst/>
          </a:prstGeom>
          <a:noFill/>
          <a:ln>
            <a:noFill/>
          </a:ln>
        </p:spPr>
      </p:pic>
    </p:spTree>
    <p:extLst>
      <p:ext uri="{BB962C8B-B14F-4D97-AF65-F5344CB8AC3E}">
        <p14:creationId xmlns:p14="http://schemas.microsoft.com/office/powerpoint/2010/main" val="25020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D340E4-C628-4A75-B715-81599D263FC9}"/>
              </a:ext>
            </a:extLst>
          </p:cNvPr>
          <p:cNvSpPr>
            <a:spLocks noGrp="1"/>
          </p:cNvSpPr>
          <p:nvPr>
            <p:ph type="sldNum" sz="quarter" idx="4"/>
          </p:nvPr>
        </p:nvSpPr>
        <p:spPr>
          <a:xfrm>
            <a:off x="11353800" y="6477320"/>
            <a:ext cx="504092" cy="365125"/>
          </a:xfrm>
          <a:prstGeom prst="rect">
            <a:avLst/>
          </a:prstGeom>
          <a:solidFill>
            <a:schemeClr val="bg1"/>
          </a:solidFill>
        </p:spPr>
        <p:txBody>
          <a:bodyPr vert="horz" lIns="91440" tIns="45720" rIns="91440" bIns="45720" rtlCol="0" anchor="ctr"/>
          <a:lstStyle>
            <a:lvl1pPr algn="ctr">
              <a:defRPr sz="1600">
                <a:solidFill>
                  <a:schemeClr val="tx1"/>
                </a:solidFill>
                <a:latin typeface="Calibri" panose="020F0502020204030204" pitchFamily="34" charset="0"/>
                <a:cs typeface="Calibri" panose="020F0502020204030204" pitchFamily="34" charset="0"/>
              </a:defRPr>
            </a:lvl1pPr>
          </a:lstStyle>
          <a:p>
            <a:fld id="{D359BE38-1EA5-4DBF-B99B-78F86C992A23}" type="slidenum">
              <a:rPr lang="en-US" smtClean="0"/>
              <a:pPr/>
              <a:t>‹#›</a:t>
            </a:fld>
            <a:endParaRPr lang="en-US" dirty="0"/>
          </a:p>
        </p:txBody>
      </p:sp>
      <p:pic>
        <p:nvPicPr>
          <p:cNvPr id="8" name="Picture 7" descr="Y-ReCONNECTS Logo&#10;&#10;">
            <a:extLst>
              <a:ext uri="{FF2B5EF4-FFF2-40B4-BE49-F238E27FC236}">
                <a16:creationId xmlns:a16="http://schemas.microsoft.com/office/drawing/2014/main" id="{08D33FA6-14FF-42C5-8658-146BDE907469}"/>
              </a:ext>
              <a:ext uri="{C183D7F6-B498-43B3-948B-1728B52AA6E4}">
                <adec:decorative xmlns:adec="http://schemas.microsoft.com/office/drawing/2017/decorative" val="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5948" y="295974"/>
            <a:ext cx="1810108" cy="874458"/>
          </a:xfrm>
          <a:prstGeom prst="rect">
            <a:avLst/>
          </a:prstGeom>
        </p:spPr>
      </p:pic>
      <p:sp>
        <p:nvSpPr>
          <p:cNvPr id="2" name="Title Placeholder 1">
            <a:extLst>
              <a:ext uri="{FF2B5EF4-FFF2-40B4-BE49-F238E27FC236}">
                <a16:creationId xmlns:a16="http://schemas.microsoft.com/office/drawing/2014/main" id="{27E74AF3-DF36-4904-8F7B-F6017B7E38F0}"/>
              </a:ext>
            </a:extLst>
          </p:cNvPr>
          <p:cNvSpPr>
            <a:spLocks noGrp="1"/>
          </p:cNvSpPr>
          <p:nvPr>
            <p:ph type="title"/>
          </p:nvPr>
        </p:nvSpPr>
        <p:spPr>
          <a:xfrm>
            <a:off x="2403566" y="365125"/>
            <a:ext cx="8950234" cy="11911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BDBD280B-F9C0-4467-85F8-1A43540C6175}"/>
              </a:ext>
            </a:extLst>
          </p:cNvPr>
          <p:cNvSpPr>
            <a:spLocks noGrp="1"/>
          </p:cNvSpPr>
          <p:nvPr>
            <p:ph type="body" idx="1"/>
          </p:nvPr>
        </p:nvSpPr>
        <p:spPr>
          <a:xfrm>
            <a:off x="838200" y="1825625"/>
            <a:ext cx="10515600" cy="41211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1C1EE299-A9C8-48DC-87B0-9AAE62A84CE8}"/>
              </a:ext>
            </a:extLst>
          </p:cNvPr>
          <p:cNvSpPr>
            <a:spLocks noGrp="1"/>
          </p:cNvSpPr>
          <p:nvPr>
            <p:ph type="dt" sz="half" idx="2"/>
          </p:nvPr>
        </p:nvSpPr>
        <p:spPr>
          <a:xfrm>
            <a:off x="838200" y="604656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3F3A3-B9C0-4E2D-A9EE-4B905724AC77}" type="datetime1">
              <a:rPr lang="en-US" smtClean="0"/>
              <a:t>11/8/2022</a:t>
            </a:fld>
            <a:endParaRPr lang="en-US" dirty="0"/>
          </a:p>
        </p:txBody>
      </p:sp>
      <p:sp>
        <p:nvSpPr>
          <p:cNvPr id="5" name="Footer Placeholder 4">
            <a:extLst>
              <a:ext uri="{FF2B5EF4-FFF2-40B4-BE49-F238E27FC236}">
                <a16:creationId xmlns:a16="http://schemas.microsoft.com/office/drawing/2014/main" id="{B84CB360-2583-4133-A10D-EF2D9E4C8881}"/>
              </a:ext>
            </a:extLst>
          </p:cNvPr>
          <p:cNvSpPr>
            <a:spLocks noGrp="1"/>
          </p:cNvSpPr>
          <p:nvPr>
            <p:ph type="ftr" sz="quarter" idx="3"/>
          </p:nvPr>
        </p:nvSpPr>
        <p:spPr>
          <a:xfrm>
            <a:off x="4038600" y="60257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 name="Picture 9">
            <a:extLst>
              <a:ext uri="{FF2B5EF4-FFF2-40B4-BE49-F238E27FC236}">
                <a16:creationId xmlns:a16="http://schemas.microsoft.com/office/drawing/2014/main" id="{0564C036-ADB1-4496-B1A6-093AD0BDDCE6}"/>
              </a:ext>
              <a:ext uri="{C183D7F6-B498-43B3-948B-1728B52AA6E4}">
                <adec:decorative xmlns:adec="http://schemas.microsoft.com/office/drawing/2017/decorative" val="1"/>
              </a:ext>
            </a:extLst>
          </p:cNvPr>
          <p:cNvPicPr>
            <a:picLocks noChangeAspect="1"/>
          </p:cNvPicPr>
          <p:nvPr/>
        </p:nvPicPr>
        <p:blipFill rotWithShape="1">
          <a:blip r:embed="rId15">
            <a:extLst>
              <a:ext uri="{28A0092B-C50C-407E-A947-70E740481C1C}">
                <a14:useLocalDpi xmlns:a14="http://schemas.microsoft.com/office/drawing/2010/main" val="0"/>
              </a:ext>
            </a:extLst>
          </a:blip>
          <a:srcRect t="40669" b="47588"/>
          <a:stretch/>
        </p:blipFill>
        <p:spPr>
          <a:xfrm>
            <a:off x="0" y="6467030"/>
            <a:ext cx="12192000" cy="365126"/>
          </a:xfrm>
          <a:prstGeom prst="rect">
            <a:avLst/>
          </a:prstGeom>
        </p:spPr>
      </p:pic>
    </p:spTree>
    <p:extLst>
      <p:ext uri="{BB962C8B-B14F-4D97-AF65-F5344CB8AC3E}">
        <p14:creationId xmlns:p14="http://schemas.microsoft.com/office/powerpoint/2010/main" val="38151979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84" r:id="rId3"/>
    <p:sldLayoutId id="2147483672" r:id="rId4"/>
    <p:sldLayoutId id="2147483673" r:id="rId5"/>
    <p:sldLayoutId id="2147483674" r:id="rId6"/>
    <p:sldLayoutId id="2147483675" r:id="rId7"/>
    <p:sldLayoutId id="2147483685" r:id="rId8"/>
    <p:sldLayoutId id="2147483686" r:id="rId9"/>
    <p:sldLayoutId id="2147483687" r:id="rId10"/>
    <p:sldLayoutId id="2147483688" r:id="rId11"/>
    <p:sldLayoutId id="2147483689" r:id="rId12"/>
  </p:sldLayoutIdLst>
  <p:hf hdr="0" ftr="0" dt="0"/>
  <p:txStyles>
    <p:titleStyle>
      <a:lvl1pPr algn="ctr" defTabSz="914400" rtl="0" eaLnBrk="1" latinLnBrk="0" hangingPunct="1">
        <a:lnSpc>
          <a:spcPct val="90000"/>
        </a:lnSpc>
        <a:spcBef>
          <a:spcPct val="0"/>
        </a:spcBef>
        <a:buNone/>
        <a:defRPr sz="5000" kern="1200">
          <a:solidFill>
            <a:srgbClr val="1D7FBB"/>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0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RZYSTJAAo"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www.youtube.com/watch?v=gIciL-tQFlM" TargetMode="External"/><Relationship Id="rId4" Type="http://schemas.openxmlformats.org/officeDocument/2006/relationships/hyperlink" Target="https://youthzone.com/success-stor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crjc.org/rj-in-court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pYuA3o6WuU"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www.youtube.com/watch?v=R9tl4YmYYnI" TargetMode="External"/><Relationship Id="rId4" Type="http://schemas.openxmlformats.org/officeDocument/2006/relationships/hyperlink" Target="https://www.youtube.com/watch?v=uSJ2GPiptv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restorativesolutions.us/wp-content/uploads/2019/02/Vermont-Implementation-Manual.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eric.ed.gov/fulltext/ED605800.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Theory_of_justic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files.eric.ed.gov/fulltext/ED605800.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hyperlink" Target="mailto:yreconnects@cornell.edu" TargetMode="External"/><Relationship Id="rId4" Type="http://schemas.openxmlformats.org/officeDocument/2006/relationships/hyperlink" Target="http://www.yreconnect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dKhcQrLD1w"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www.youtube.com/watch?v=Kh8cc_i1gNc" TargetMode="External"/><Relationship Id="rId4" Type="http://schemas.openxmlformats.org/officeDocument/2006/relationships/hyperlink" Target="https://www.youtube.com/watch?v=wDAc6Qkqhj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vingjusticepress.org/free-stuf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http://www.centerforrestorativeprocess.com/uploads/8/1/4/4/8144400/teaching_restorative_practices_manu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a:extLst>
              <a:ext uri="{FF2B5EF4-FFF2-40B4-BE49-F238E27FC236}">
                <a16:creationId xmlns:a16="http://schemas.microsoft.com/office/drawing/2014/main" id="{5ED209F3-13A4-4E97-99D4-266AF8C473B4}"/>
              </a:ext>
            </a:extLst>
          </p:cNvPr>
          <p:cNvSpPr>
            <a:spLocks noGrp="1"/>
          </p:cNvSpPr>
          <p:nvPr>
            <p:ph type="sldNum" sz="quarter" idx="12"/>
          </p:nvPr>
        </p:nvSpPr>
        <p:spPr/>
        <p:txBody>
          <a:bodyPr/>
          <a:lstStyle/>
          <a:p>
            <a:fld id="{D359BE38-1EA5-4DBF-B99B-78F86C992A23}" type="slidenum">
              <a:rPr lang="en-US" smtClean="0"/>
              <a:t>1</a:t>
            </a:fld>
            <a:endParaRPr lang="en-US"/>
          </a:p>
        </p:txBody>
      </p:sp>
      <p:sp>
        <p:nvSpPr>
          <p:cNvPr id="2" name="Title 1">
            <a:extLst>
              <a:ext uri="{FF2B5EF4-FFF2-40B4-BE49-F238E27FC236}">
                <a16:creationId xmlns:a16="http://schemas.microsoft.com/office/drawing/2014/main" id="{88CC29FC-1E67-44CB-8283-0E6DF3F1E9D0}"/>
              </a:ext>
            </a:extLst>
          </p:cNvPr>
          <p:cNvSpPr>
            <a:spLocks noGrp="1"/>
          </p:cNvSpPr>
          <p:nvPr>
            <p:ph type="ctrTitle"/>
          </p:nvPr>
        </p:nvSpPr>
        <p:spPr>
          <a:xfrm>
            <a:off x="894080" y="1354011"/>
            <a:ext cx="10647680" cy="2387600"/>
          </a:xfrm>
        </p:spPr>
        <p:txBody>
          <a:bodyPr>
            <a:noAutofit/>
          </a:bodyPr>
          <a:lstStyle/>
          <a:p>
            <a:br>
              <a:rPr lang="en-US" dirty="0">
                <a:solidFill>
                  <a:srgbClr val="0676BB"/>
                </a:solidFill>
                <a:latin typeface="Calibri" panose="020F0502020204030204" pitchFamily="34" charset="0"/>
                <a:cs typeface="Calibri" panose="020F0502020204030204" pitchFamily="34" charset="0"/>
              </a:rPr>
            </a:br>
            <a:br>
              <a:rPr lang="en-US" dirty="0">
                <a:solidFill>
                  <a:srgbClr val="0676BB"/>
                </a:solidFill>
                <a:latin typeface="Calibri" panose="020F0502020204030204" pitchFamily="34" charset="0"/>
                <a:cs typeface="Calibri" panose="020F0502020204030204" pitchFamily="34" charset="0"/>
              </a:rPr>
            </a:br>
            <a:br>
              <a:rPr lang="en-US" dirty="0">
                <a:solidFill>
                  <a:srgbClr val="0676BB"/>
                </a:solidFill>
                <a:latin typeface="Calibri" panose="020F0502020204030204" pitchFamily="34" charset="0"/>
                <a:cs typeface="Calibri" panose="020F0502020204030204" pitchFamily="34" charset="0"/>
              </a:rPr>
            </a:br>
            <a:r>
              <a:rPr lang="en-US" sz="4800" dirty="0">
                <a:solidFill>
                  <a:srgbClr val="0676BB"/>
                </a:solidFill>
                <a:latin typeface="Calibri" panose="020F0502020204030204" pitchFamily="34" charset="0"/>
                <a:cs typeface="Calibri" panose="020F0502020204030204" pitchFamily="34" charset="0"/>
              </a:rPr>
              <a:t>Restorative Justice: Resources for </a:t>
            </a:r>
            <a:br>
              <a:rPr lang="en-US" sz="4800" dirty="0">
                <a:solidFill>
                  <a:srgbClr val="0676BB"/>
                </a:solidFill>
                <a:latin typeface="Calibri" panose="020F0502020204030204" pitchFamily="34" charset="0"/>
                <a:cs typeface="Calibri" panose="020F0502020204030204" pitchFamily="34" charset="0"/>
              </a:rPr>
            </a:br>
            <a:r>
              <a:rPr lang="en-US" sz="4800" dirty="0">
                <a:solidFill>
                  <a:srgbClr val="0676BB"/>
                </a:solidFill>
                <a:latin typeface="Calibri" panose="020F0502020204030204" pitchFamily="34" charset="0"/>
                <a:cs typeface="Calibri" panose="020F0502020204030204" pitchFamily="34" charset="0"/>
              </a:rPr>
              <a:t>Putting Principles into Practice</a:t>
            </a:r>
          </a:p>
        </p:txBody>
      </p:sp>
      <p:sp>
        <p:nvSpPr>
          <p:cNvPr id="8" name="Date Placeholder 3">
            <a:extLst>
              <a:ext uri="{FF2B5EF4-FFF2-40B4-BE49-F238E27FC236}">
                <a16:creationId xmlns:a16="http://schemas.microsoft.com/office/drawing/2014/main" id="{29D886EC-7163-4BD6-AB0B-E0FAE9B3821F}"/>
              </a:ext>
            </a:extLst>
          </p:cNvPr>
          <p:cNvSpPr>
            <a:spLocks noGrp="1"/>
          </p:cNvSpPr>
          <p:nvPr>
            <p:ph type="dt" sz="half" idx="10"/>
          </p:nvPr>
        </p:nvSpPr>
        <p:spPr>
          <a:xfrm>
            <a:off x="1560575" y="3741611"/>
            <a:ext cx="9436287" cy="1665089"/>
          </a:xfrm>
        </p:spPr>
        <p:txBody>
          <a:bodyPr/>
          <a:lstStyle/>
          <a:p>
            <a:pPr algn="ctr"/>
            <a:r>
              <a:rPr lang="en-US" sz="2400" dirty="0">
                <a:solidFill>
                  <a:srgbClr val="38B64B"/>
                </a:solidFill>
              </a:rPr>
              <a:t>October 2022</a:t>
            </a:r>
          </a:p>
        </p:txBody>
      </p:sp>
      <p:pic>
        <p:nvPicPr>
          <p:cNvPr id="5" name="Picture 4">
            <a:extLst>
              <a:ext uri="{FF2B5EF4-FFF2-40B4-BE49-F238E27FC236}">
                <a16:creationId xmlns:a16="http://schemas.microsoft.com/office/drawing/2014/main" id="{C628FA56-45ED-45D0-9C80-AE1019EA7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1215" y="4668253"/>
            <a:ext cx="2243480" cy="1460958"/>
          </a:xfrm>
          <a:prstGeom prst="rect">
            <a:avLst/>
          </a:prstGeom>
        </p:spPr>
      </p:pic>
    </p:spTree>
    <p:custDataLst>
      <p:tags r:id="rId1"/>
    </p:custDataLst>
    <p:extLst>
      <p:ext uri="{BB962C8B-B14F-4D97-AF65-F5344CB8AC3E}">
        <p14:creationId xmlns:p14="http://schemas.microsoft.com/office/powerpoint/2010/main" val="197328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609600" y="376233"/>
            <a:ext cx="7348400" cy="1143200"/>
          </a:xfrm>
          <a:prstGeom prst="rect">
            <a:avLst/>
          </a:prstGeom>
        </p:spPr>
        <p:txBody>
          <a:bodyPr spcFirstLastPara="1" vert="horz" wrap="square" lIns="121900" tIns="121900" rIns="121900" bIns="121900" rtlCol="0" anchor="b" anchorCtr="0">
            <a:noAutofit/>
          </a:bodyPr>
          <a:lstStyle/>
          <a:p>
            <a:pPr algn="l"/>
            <a:r>
              <a:rPr lang="en"/>
              <a:t>Tier II</a:t>
            </a:r>
            <a:endParaRPr/>
          </a:p>
        </p:txBody>
      </p:sp>
      <p:sp>
        <p:nvSpPr>
          <p:cNvPr id="87" name="Google Shape;87;p17"/>
          <p:cNvSpPr txBox="1">
            <a:spLocks noGrp="1"/>
          </p:cNvSpPr>
          <p:nvPr>
            <p:ph type="body" idx="1"/>
          </p:nvPr>
        </p:nvSpPr>
        <p:spPr>
          <a:xfrm>
            <a:off x="609600" y="1593267"/>
            <a:ext cx="7523200" cy="4873200"/>
          </a:xfrm>
          <a:prstGeom prst="rect">
            <a:avLst/>
          </a:prstGeom>
        </p:spPr>
        <p:txBody>
          <a:bodyPr spcFirstLastPara="1" vert="horz" wrap="square" lIns="121900" tIns="121900" rIns="121900" bIns="121900" rtlCol="0" anchor="t" anchorCtr="0">
            <a:noAutofit/>
          </a:bodyPr>
          <a:lstStyle/>
          <a:p>
            <a:pPr marL="0" indent="0">
              <a:buNone/>
            </a:pPr>
            <a:r>
              <a:rPr lang="en"/>
              <a:t>Example of “Accountability” Circle</a:t>
            </a:r>
            <a:endParaRPr/>
          </a:p>
          <a:p>
            <a:pPr>
              <a:buChar char="-"/>
            </a:pPr>
            <a:r>
              <a:rPr lang="en"/>
              <a:t>Students are given support to acknowledge actions, look at underlying needs, and set new goals</a:t>
            </a:r>
            <a:endParaRPr/>
          </a:p>
          <a:p>
            <a:pPr marL="0" indent="0">
              <a:buNone/>
            </a:pPr>
            <a:r>
              <a:rPr lang="en" u="sng">
                <a:solidFill>
                  <a:schemeClr val="hlink"/>
                </a:solidFill>
                <a:hlinkClick r:id="rId3"/>
              </a:rPr>
              <a:t>https://www.youtube.com/watch?v=1-RZYSTJAAo</a:t>
            </a:r>
            <a:endParaRPr/>
          </a:p>
          <a:p>
            <a:pPr marL="0" indent="0">
              <a:buNone/>
            </a:pPr>
            <a:endParaRPr/>
          </a:p>
          <a:p>
            <a:pPr marL="0" indent="0">
              <a:buNone/>
            </a:pPr>
            <a:r>
              <a:rPr lang="en"/>
              <a:t>Parent Testimonials</a:t>
            </a:r>
            <a:endParaRPr/>
          </a:p>
          <a:p>
            <a:pPr marL="0" indent="0">
              <a:buNone/>
            </a:pPr>
            <a:r>
              <a:rPr lang="en" u="sng">
                <a:solidFill>
                  <a:schemeClr val="hlink"/>
                </a:solidFill>
                <a:hlinkClick r:id="rId4"/>
              </a:rPr>
              <a:t>https://youthzone.com/success-stories/</a:t>
            </a:r>
            <a:endParaRPr/>
          </a:p>
          <a:p>
            <a:pPr marL="0" indent="0">
              <a:buNone/>
            </a:pPr>
            <a:endParaRPr/>
          </a:p>
          <a:p>
            <a:pPr marL="0" indent="0">
              <a:buNone/>
            </a:pPr>
            <a:r>
              <a:rPr lang="en"/>
              <a:t>Restoring Hope: An Evaluation of a Youth Program</a:t>
            </a:r>
            <a:endParaRPr/>
          </a:p>
          <a:p>
            <a:pPr marL="0" indent="0">
              <a:buNone/>
            </a:pPr>
            <a:r>
              <a:rPr lang="en" u="sng">
                <a:solidFill>
                  <a:schemeClr val="hlink"/>
                </a:solidFill>
                <a:hlinkClick r:id="rId5"/>
              </a:rPr>
              <a:t>https://www.youtube.com/watch?v=gIciL-tQFlM</a:t>
            </a:r>
            <a:endParaRPr/>
          </a:p>
          <a:p>
            <a:pPr marL="0" indent="0">
              <a:buNone/>
            </a:pPr>
            <a:endParaRPr/>
          </a:p>
          <a:p>
            <a:pPr marL="0" indent="0">
              <a:buNone/>
            </a:pPr>
            <a:endParaRPr/>
          </a:p>
          <a:p>
            <a:pPr marL="0" indent="0">
              <a:buNone/>
            </a:pPr>
            <a:endParaRPr/>
          </a:p>
        </p:txBody>
      </p:sp>
      <p:sp>
        <p:nvSpPr>
          <p:cNvPr id="88" name="Google Shape;88;p17"/>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609600" y="1798633"/>
            <a:ext cx="7348400" cy="1143200"/>
          </a:xfrm>
          <a:prstGeom prst="rect">
            <a:avLst/>
          </a:prstGeom>
        </p:spPr>
        <p:txBody>
          <a:bodyPr spcFirstLastPara="1" vert="horz" wrap="square" lIns="121900" tIns="121900" rIns="121900" bIns="121900" rtlCol="0" anchor="b" anchorCtr="0">
            <a:noAutofit/>
          </a:bodyPr>
          <a:lstStyle/>
          <a:p>
            <a:pPr algn="l"/>
            <a:r>
              <a:rPr lang="en"/>
              <a:t>Tier  II +</a:t>
            </a:r>
            <a:endParaRPr/>
          </a:p>
        </p:txBody>
      </p:sp>
      <p:sp>
        <p:nvSpPr>
          <p:cNvPr id="94" name="Google Shape;94;p18"/>
          <p:cNvSpPr txBox="1">
            <a:spLocks noGrp="1"/>
          </p:cNvSpPr>
          <p:nvPr>
            <p:ph type="body" idx="1"/>
          </p:nvPr>
        </p:nvSpPr>
        <p:spPr>
          <a:xfrm>
            <a:off x="609600" y="2949100"/>
            <a:ext cx="7786400" cy="3517200"/>
          </a:xfrm>
          <a:prstGeom prst="rect">
            <a:avLst/>
          </a:prstGeom>
        </p:spPr>
        <p:txBody>
          <a:bodyPr spcFirstLastPara="1" vert="horz" wrap="square" lIns="121900" tIns="121900" rIns="121900" bIns="121900" rtlCol="0" anchor="t" anchorCtr="0">
            <a:noAutofit/>
          </a:bodyPr>
          <a:lstStyle/>
          <a:p>
            <a:pPr marL="0" indent="0">
              <a:buNone/>
            </a:pPr>
            <a:r>
              <a:rPr lang="en" sz="2400" dirty="0"/>
              <a:t>Restorative Justice in Courts w/ a “local” RJ Organization</a:t>
            </a:r>
            <a:endParaRPr sz="2400" dirty="0"/>
          </a:p>
          <a:p>
            <a:pPr marL="0" indent="0">
              <a:buNone/>
            </a:pPr>
            <a:r>
              <a:rPr lang="en" sz="2400" u="sng" dirty="0">
                <a:solidFill>
                  <a:schemeClr val="hlink"/>
                </a:solidFill>
                <a:hlinkClick r:id="rId3"/>
              </a:rPr>
              <a:t>https://www.ecrjc.org/rj-in-courts</a:t>
            </a:r>
            <a:endParaRPr sz="2400" dirty="0"/>
          </a:p>
          <a:p>
            <a:pPr marL="0" indent="0">
              <a:buNone/>
            </a:pPr>
            <a:r>
              <a:rPr lang="en" sz="2400" dirty="0"/>
              <a:t>(scroll down for info +)</a:t>
            </a:r>
            <a:endParaRPr sz="2400" dirty="0"/>
          </a:p>
          <a:p>
            <a:pPr marL="0" indent="0">
              <a:buNone/>
            </a:pPr>
            <a:endParaRPr dirty="0"/>
          </a:p>
          <a:p>
            <a:pPr marL="0" indent="0">
              <a:buNone/>
            </a:pPr>
            <a:endParaRPr dirty="0"/>
          </a:p>
        </p:txBody>
      </p:sp>
      <p:sp>
        <p:nvSpPr>
          <p:cNvPr id="95" name="Google Shape;95;p18"/>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09600" y="-30167"/>
            <a:ext cx="7348400" cy="1143200"/>
          </a:xfrm>
          <a:prstGeom prst="rect">
            <a:avLst/>
          </a:prstGeom>
        </p:spPr>
        <p:txBody>
          <a:bodyPr spcFirstLastPara="1" vert="horz" wrap="square" lIns="121900" tIns="121900" rIns="121900" bIns="121900" rtlCol="0" anchor="b" anchorCtr="0">
            <a:noAutofit/>
          </a:bodyPr>
          <a:lstStyle/>
          <a:p>
            <a:pPr algn="l"/>
            <a:r>
              <a:rPr lang="en"/>
              <a:t>Tier III</a:t>
            </a:r>
            <a:endParaRPr/>
          </a:p>
        </p:txBody>
      </p:sp>
      <p:sp>
        <p:nvSpPr>
          <p:cNvPr id="101" name="Google Shape;101;p19"/>
          <p:cNvSpPr txBox="1">
            <a:spLocks noGrp="1"/>
          </p:cNvSpPr>
          <p:nvPr>
            <p:ph type="body" idx="1"/>
          </p:nvPr>
        </p:nvSpPr>
        <p:spPr>
          <a:xfrm>
            <a:off x="609600" y="917100"/>
            <a:ext cx="8091200" cy="1646000"/>
          </a:xfrm>
          <a:prstGeom prst="rect">
            <a:avLst/>
          </a:prstGeom>
        </p:spPr>
        <p:txBody>
          <a:bodyPr spcFirstLastPara="1" vert="horz" wrap="square" lIns="121900" tIns="121900" rIns="121900" bIns="121900" rtlCol="0" anchor="t" anchorCtr="0">
            <a:noAutofit/>
          </a:bodyPr>
          <a:lstStyle/>
          <a:p>
            <a:pPr marL="0" indent="0">
              <a:buNone/>
            </a:pPr>
            <a:r>
              <a:rPr lang="en"/>
              <a:t>Repairing Serious Harm &amp; Intensive Support</a:t>
            </a:r>
            <a:endParaRPr/>
          </a:p>
        </p:txBody>
      </p:sp>
      <p:sp>
        <p:nvSpPr>
          <p:cNvPr id="102" name="Google Shape;102;p19"/>
          <p:cNvSpPr txBox="1">
            <a:spLocks noGrp="1"/>
          </p:cNvSpPr>
          <p:nvPr>
            <p:ph type="body" idx="2"/>
          </p:nvPr>
        </p:nvSpPr>
        <p:spPr>
          <a:xfrm>
            <a:off x="165567" y="2122433"/>
            <a:ext cx="8313600" cy="5830000"/>
          </a:xfrm>
          <a:prstGeom prst="rect">
            <a:avLst/>
          </a:prstGeom>
        </p:spPr>
        <p:txBody>
          <a:bodyPr spcFirstLastPara="1" vert="horz" wrap="square" lIns="121900" tIns="121900" rIns="121900" bIns="121900" rtlCol="0" anchor="t" anchorCtr="0">
            <a:noAutofit/>
          </a:bodyPr>
          <a:lstStyle/>
          <a:p>
            <a:pPr marL="0" indent="0">
              <a:buNone/>
            </a:pPr>
            <a:r>
              <a:rPr lang="en"/>
              <a:t>Adult, Youth Explanation &amp; Testimonial</a:t>
            </a:r>
            <a:endParaRPr/>
          </a:p>
          <a:p>
            <a:pPr marL="0" indent="0">
              <a:buNone/>
            </a:pPr>
            <a:r>
              <a:rPr lang="en" u="sng">
                <a:solidFill>
                  <a:schemeClr val="hlink"/>
                </a:solidFill>
                <a:hlinkClick r:id="rId3"/>
              </a:rPr>
              <a:t>https://www.youtube.com/watch?v=9pYuA3o6WuU</a:t>
            </a:r>
            <a:endParaRPr/>
          </a:p>
          <a:p>
            <a:pPr marL="0" indent="0">
              <a:buNone/>
            </a:pPr>
            <a:endParaRPr/>
          </a:p>
          <a:p>
            <a:pPr marL="0" indent="0">
              <a:buNone/>
            </a:pPr>
            <a:r>
              <a:rPr lang="en"/>
              <a:t>Re-entry Circle of Support for student who brought a weapon to school </a:t>
            </a:r>
            <a:endParaRPr/>
          </a:p>
          <a:p>
            <a:pPr marL="0" indent="0">
              <a:buNone/>
            </a:pPr>
            <a:r>
              <a:rPr lang="en" u="sng">
                <a:solidFill>
                  <a:schemeClr val="hlink"/>
                </a:solidFill>
                <a:hlinkClick r:id="rId4"/>
              </a:rPr>
              <a:t>https://www.youtube.com/watch?v=uSJ2GPiptvc</a:t>
            </a:r>
            <a:endParaRPr/>
          </a:p>
          <a:p>
            <a:pPr marL="0" indent="0">
              <a:buNone/>
            </a:pPr>
            <a:endParaRPr/>
          </a:p>
          <a:p>
            <a:pPr marL="0" indent="0">
              <a:buNone/>
            </a:pPr>
            <a:r>
              <a:rPr lang="en"/>
              <a:t>Police Officer Perspective after Arrest + Circle Participation</a:t>
            </a:r>
            <a:endParaRPr/>
          </a:p>
          <a:p>
            <a:pPr marL="0" indent="0">
              <a:buNone/>
            </a:pPr>
            <a:r>
              <a:rPr lang="en" u="sng">
                <a:solidFill>
                  <a:schemeClr val="hlink"/>
                </a:solidFill>
                <a:hlinkClick r:id="rId5"/>
              </a:rPr>
              <a:t>https://www.youtube.com/watch?v=R9tl4YmYYnI</a:t>
            </a:r>
            <a:endParaRPr/>
          </a:p>
          <a:p>
            <a:pPr marL="0" indent="0">
              <a:buNone/>
            </a:pPr>
            <a:endParaRPr/>
          </a:p>
          <a:p>
            <a:pPr marL="0" indent="0">
              <a:buNone/>
            </a:pPr>
            <a:endParaRPr/>
          </a:p>
        </p:txBody>
      </p:sp>
      <p:sp>
        <p:nvSpPr>
          <p:cNvPr id="103" name="Google Shape;103;p19"/>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28BAE6-050B-4060-9948-D1AFAAE1F9CC}"/>
              </a:ext>
            </a:extLst>
          </p:cNvPr>
          <p:cNvSpPr>
            <a:spLocks noGrp="1"/>
          </p:cNvSpPr>
          <p:nvPr>
            <p:ph type="sldNum" sz="quarter" idx="12"/>
          </p:nvPr>
        </p:nvSpPr>
        <p:spPr/>
        <p:txBody>
          <a:bodyPr/>
          <a:lstStyle/>
          <a:p>
            <a:pPr algn="r"/>
            <a:fld id="{00000000-1234-1234-1234-123412341234}" type="slidenum">
              <a:rPr lang="en" smtClean="0"/>
              <a:pPr algn="r"/>
              <a:t>13</a:t>
            </a:fld>
            <a:endParaRPr lang="en"/>
          </a:p>
        </p:txBody>
      </p:sp>
      <p:pic>
        <p:nvPicPr>
          <p:cNvPr id="8" name="Google Shape;109;p20">
            <a:extLst>
              <a:ext uri="{FF2B5EF4-FFF2-40B4-BE49-F238E27FC236}">
                <a16:creationId xmlns:a16="http://schemas.microsoft.com/office/drawing/2014/main" id="{E304FAAC-E548-4BD5-B04B-4DFFD6314579}"/>
              </a:ext>
            </a:extLst>
          </p:cNvPr>
          <p:cNvPicPr preferRelativeResize="0">
            <a:picLocks noGrp="1"/>
          </p:cNvPicPr>
          <p:nvPr>
            <p:ph idx="1"/>
          </p:nvPr>
        </p:nvPicPr>
        <p:blipFill>
          <a:blip r:embed="rId2">
            <a:alphaModFix/>
          </a:blip>
          <a:stretch>
            <a:fillRect/>
          </a:stretch>
        </p:blipFill>
        <p:spPr>
          <a:xfrm>
            <a:off x="2310063" y="445168"/>
            <a:ext cx="9043737" cy="5618748"/>
          </a:xfrm>
          <a:prstGeom prst="rect">
            <a:avLst/>
          </a:prstGeom>
          <a:noFill/>
          <a:ln>
            <a:noFill/>
          </a:ln>
        </p:spPr>
      </p:pic>
      <p:pic>
        <p:nvPicPr>
          <p:cNvPr id="9" name="Picture 8">
            <a:extLst>
              <a:ext uri="{FF2B5EF4-FFF2-40B4-BE49-F238E27FC236}">
                <a16:creationId xmlns:a16="http://schemas.microsoft.com/office/drawing/2014/main" id="{DD2620B6-95DA-46DE-91CF-4C4859AC5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23" y="4893618"/>
            <a:ext cx="1995840" cy="1377000"/>
          </a:xfrm>
          <a:prstGeom prst="rect">
            <a:avLst/>
          </a:prstGeom>
        </p:spPr>
      </p:pic>
    </p:spTree>
    <p:extLst>
      <p:ext uri="{BB962C8B-B14F-4D97-AF65-F5344CB8AC3E}">
        <p14:creationId xmlns:p14="http://schemas.microsoft.com/office/powerpoint/2010/main" val="273707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sldNum" idx="12"/>
          </p:nvPr>
        </p:nvSpPr>
        <p:spPr>
          <a:xfrm>
            <a:off x="5730200" y="6231535"/>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14</a:t>
            </a:fld>
            <a:endParaRPr/>
          </a:p>
        </p:txBody>
      </p:sp>
      <p:sp>
        <p:nvSpPr>
          <p:cNvPr id="115" name="Google Shape;115;p21"/>
          <p:cNvSpPr txBox="1"/>
          <p:nvPr/>
        </p:nvSpPr>
        <p:spPr>
          <a:xfrm>
            <a:off x="3893133" y="1981200"/>
            <a:ext cx="4946000" cy="3898399"/>
          </a:xfrm>
          <a:prstGeom prst="rect">
            <a:avLst/>
          </a:prstGeom>
          <a:noFill/>
          <a:ln>
            <a:noFill/>
          </a:ln>
        </p:spPr>
        <p:txBody>
          <a:bodyPr spcFirstLastPara="1" wrap="square" lIns="121900" tIns="121900" rIns="121900" bIns="121900" anchor="t" anchorCtr="0">
            <a:spAutoFit/>
          </a:bodyPr>
          <a:lstStyle/>
          <a:p>
            <a:pPr algn="ctr"/>
            <a:r>
              <a:rPr lang="en" sz="4533" b="1">
                <a:solidFill>
                  <a:schemeClr val="lt1"/>
                </a:solidFill>
                <a:latin typeface="Lato"/>
                <a:ea typeface="Lato"/>
                <a:cs typeface="Lato"/>
                <a:sym typeface="Lato"/>
              </a:rPr>
              <a:t>Definitions</a:t>
            </a:r>
            <a:endParaRPr sz="4533" b="1">
              <a:solidFill>
                <a:schemeClr val="lt1"/>
              </a:solidFill>
              <a:latin typeface="Lato"/>
              <a:ea typeface="Lato"/>
              <a:cs typeface="Lato"/>
              <a:sym typeface="Lato"/>
            </a:endParaRPr>
          </a:p>
          <a:p>
            <a:pPr algn="ctr"/>
            <a:endParaRPr sz="2400">
              <a:solidFill>
                <a:schemeClr val="lt1"/>
              </a:solidFill>
              <a:latin typeface="Lato Light"/>
              <a:ea typeface="Lato Light"/>
              <a:cs typeface="Lato Light"/>
              <a:sym typeface="Lato Light"/>
            </a:endParaRPr>
          </a:p>
          <a:p>
            <a:pPr algn="ctr"/>
            <a:r>
              <a:rPr lang="en" sz="2400">
                <a:solidFill>
                  <a:schemeClr val="lt1"/>
                </a:solidFill>
                <a:latin typeface="Lato Light"/>
                <a:ea typeface="Lato Light"/>
                <a:cs typeface="Lato Light"/>
                <a:sym typeface="Lato Light"/>
              </a:rPr>
              <a:t>Descriptions and definitions for either schools or the justice system will help inform your understanding of restorative justice. Definitions vary, and you’ll begin to notice some commonalities.  </a:t>
            </a:r>
            <a:endParaRPr sz="2400">
              <a:solidFill>
                <a:schemeClr val="lt1"/>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01600" y="-30167"/>
            <a:ext cx="7348400" cy="1143200"/>
          </a:xfrm>
          <a:prstGeom prst="rect">
            <a:avLst/>
          </a:prstGeom>
        </p:spPr>
        <p:txBody>
          <a:bodyPr spcFirstLastPara="1" vert="horz" wrap="square" lIns="121900" tIns="121900" rIns="121900" bIns="121900" rtlCol="0" anchor="b" anchorCtr="0">
            <a:noAutofit/>
          </a:bodyPr>
          <a:lstStyle/>
          <a:p>
            <a:pPr algn="l"/>
            <a:r>
              <a:rPr lang="en"/>
              <a:t>Definitions</a:t>
            </a:r>
            <a:endParaRPr/>
          </a:p>
        </p:txBody>
      </p:sp>
      <p:sp>
        <p:nvSpPr>
          <p:cNvPr id="121" name="Google Shape;121;p22"/>
          <p:cNvSpPr txBox="1">
            <a:spLocks noGrp="1"/>
          </p:cNvSpPr>
          <p:nvPr>
            <p:ph type="body" idx="1"/>
          </p:nvPr>
        </p:nvSpPr>
        <p:spPr>
          <a:xfrm>
            <a:off x="101600" y="976712"/>
            <a:ext cx="8511200" cy="5086000"/>
          </a:xfrm>
          <a:prstGeom prst="rect">
            <a:avLst/>
          </a:prstGeom>
        </p:spPr>
        <p:txBody>
          <a:bodyPr spcFirstLastPara="1" vert="horz" wrap="square" lIns="121900" tIns="121900" rIns="121900" bIns="121900" rtlCol="0" anchor="t" anchorCtr="0">
            <a:noAutofit/>
          </a:bodyPr>
          <a:lstStyle/>
          <a:p>
            <a:pPr marL="0" indent="0">
              <a:buNone/>
            </a:pPr>
            <a:r>
              <a:rPr lang="en" sz="2400" dirty="0"/>
              <a:t>A whole-school restorative approach is not just about doing processes or practices. </a:t>
            </a:r>
            <a:r>
              <a:rPr lang="en" sz="2400" i="1" dirty="0"/>
              <a:t>It is a philosophy, a way of being</a:t>
            </a:r>
            <a:r>
              <a:rPr lang="en" sz="2400" dirty="0"/>
              <a:t>. It changes how people relate to one another. Importantly, it applies throughout a Multi-Tiered System of Supports framework. • Tier I (Universal): At the foundation of a whole-school restorative approach are practices and processes designed to build community, create a healthy school climate, and develop social and emotional skills. • Tier II (Targeted): When things go wrong, the restorative approach is to focus on repairing relationships—rather than the rule that was broken. • Tier III (Intensive): When individuals are disengaged and excluded from the community, a restorative approach intentionally seeks to welcome and facilitate belonging and engagement. </a:t>
            </a:r>
            <a:endParaRPr sz="2400" dirty="0"/>
          </a:p>
          <a:p>
            <a:pPr marL="0" indent="0">
              <a:buNone/>
            </a:pPr>
            <a:r>
              <a:rPr lang="en" sz="1433" u="sng" dirty="0">
                <a:solidFill>
                  <a:schemeClr val="hlink"/>
                </a:solidFill>
                <a:hlinkClick r:id="rId3"/>
              </a:rPr>
              <a:t>http://restorativesolutions.us/wp-content/uploads/2019/02/Vermont-Implementation-Manual.pdf</a:t>
            </a:r>
            <a:endParaRPr sz="1433" dirty="0"/>
          </a:p>
          <a:p>
            <a:pPr marL="0" indent="0">
              <a:buNone/>
            </a:pPr>
            <a:endParaRPr sz="143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0" y="-30167"/>
            <a:ext cx="7348400" cy="1143200"/>
          </a:xfrm>
          <a:prstGeom prst="rect">
            <a:avLst/>
          </a:prstGeom>
        </p:spPr>
        <p:txBody>
          <a:bodyPr spcFirstLastPara="1" vert="horz" wrap="square" lIns="121900" tIns="121900" rIns="121900" bIns="121900" rtlCol="0" anchor="b" anchorCtr="0">
            <a:noAutofit/>
          </a:bodyPr>
          <a:lstStyle/>
          <a:p>
            <a:pPr algn="l"/>
            <a:r>
              <a:rPr lang="en"/>
              <a:t>Definition</a:t>
            </a:r>
            <a:endParaRPr/>
          </a:p>
        </p:txBody>
      </p:sp>
      <p:sp>
        <p:nvSpPr>
          <p:cNvPr id="127" name="Google Shape;127;p23"/>
          <p:cNvSpPr txBox="1">
            <a:spLocks noGrp="1"/>
          </p:cNvSpPr>
          <p:nvPr>
            <p:ph type="body" idx="1"/>
          </p:nvPr>
        </p:nvSpPr>
        <p:spPr>
          <a:xfrm>
            <a:off x="-36967" y="1278033"/>
            <a:ext cx="8460400" cy="5016400"/>
          </a:xfrm>
          <a:prstGeom prst="rect">
            <a:avLst/>
          </a:prstGeom>
        </p:spPr>
        <p:txBody>
          <a:bodyPr spcFirstLastPara="1" vert="horz" wrap="square" lIns="121900" tIns="121900" rIns="121900" bIns="121900" rtlCol="0" anchor="t" anchorCtr="0">
            <a:noAutofit/>
          </a:bodyPr>
          <a:lstStyle/>
          <a:p>
            <a:pPr marL="0" indent="0">
              <a:buNone/>
            </a:pPr>
            <a:r>
              <a:rPr lang="en" sz="2400" dirty="0"/>
              <a:t>Restorative justice has its origins in indigenous communities, embedded as a worldview, an ethos, a “thread woven into the fabric of their lives.” For First Nations people, the Navajo, and other native people, this worldview has been a way of being that prioritizes relationships, interdependency, fairness, shared decision making, solidarity, and healing. Although Western iterations of RJ emerged initially as an alternative approach to responding to harm and crime, schools are returning to the historical roots of RJ, with people adopting a more holistic framing and recognizing the importance of living well together in communities. Many are rightly attributing this movement to a “resurgence of indigenous knowledges” and a rejection of punitive and adversarial forms of justice.</a:t>
            </a:r>
            <a:endParaRPr sz="2400" dirty="0"/>
          </a:p>
          <a:p>
            <a:pPr marL="0" indent="0">
              <a:buNone/>
            </a:pPr>
            <a:r>
              <a:rPr lang="en" sz="1300" u="sng" dirty="0">
                <a:solidFill>
                  <a:schemeClr val="hlink"/>
                </a:solidFill>
                <a:hlinkClick r:id="rId3"/>
              </a:rPr>
              <a:t>https://files.eric.ed.gov/fulltext/ED605800.pdf</a:t>
            </a:r>
            <a:endParaRPr sz="1300" dirty="0"/>
          </a:p>
          <a:p>
            <a:pPr marL="0" indent="0">
              <a:buNone/>
            </a:pPr>
            <a:endParaRPr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46200" y="556367"/>
            <a:ext cx="7348400" cy="1143200"/>
          </a:xfrm>
          <a:prstGeom prst="rect">
            <a:avLst/>
          </a:prstGeom>
        </p:spPr>
        <p:txBody>
          <a:bodyPr spcFirstLastPara="1" vert="horz" wrap="square" lIns="121900" tIns="121900" rIns="121900" bIns="121900" rtlCol="0" anchor="b" anchorCtr="0">
            <a:noAutofit/>
          </a:bodyPr>
          <a:lstStyle/>
          <a:p>
            <a:pPr algn="l"/>
            <a:r>
              <a:rPr lang="en"/>
              <a:t>What is RJ in Criminal Justice?</a:t>
            </a:r>
            <a:endParaRPr/>
          </a:p>
        </p:txBody>
      </p:sp>
      <p:sp>
        <p:nvSpPr>
          <p:cNvPr id="133" name="Google Shape;133;p24"/>
          <p:cNvSpPr txBox="1">
            <a:spLocks noGrp="1"/>
          </p:cNvSpPr>
          <p:nvPr>
            <p:ph type="body" idx="1"/>
          </p:nvPr>
        </p:nvSpPr>
        <p:spPr>
          <a:xfrm>
            <a:off x="101600" y="1570133"/>
            <a:ext cx="8474400" cy="5107600"/>
          </a:xfrm>
          <a:prstGeom prst="rect">
            <a:avLst/>
          </a:prstGeom>
        </p:spPr>
        <p:txBody>
          <a:bodyPr spcFirstLastPara="1" vert="horz" wrap="square" lIns="121900" tIns="121900" rIns="121900" bIns="121900" rtlCol="0" anchor="t" anchorCtr="0">
            <a:noAutofit/>
          </a:bodyPr>
          <a:lstStyle/>
          <a:p>
            <a:pPr marL="0" indent="0">
              <a:buNone/>
            </a:pPr>
            <a:r>
              <a:rPr lang="en" sz="2000" dirty="0">
                <a:solidFill>
                  <a:srgbClr val="353535"/>
                </a:solidFill>
                <a:highlight>
                  <a:srgbClr val="FFFFFF"/>
                </a:highlight>
              </a:rPr>
              <a:t>Restorative justice is a philosophical approach to wrongdoing that focuses on the needs of the victim and the offender, as well as the involved community. It is based on a </a:t>
            </a:r>
            <a:r>
              <a:rPr lang="en" sz="2000" dirty="0">
                <a:solidFill>
                  <a:schemeClr val="hlink"/>
                </a:solidFill>
                <a:highlight>
                  <a:srgbClr val="FFFFFF"/>
                </a:highlight>
                <a:uFill>
                  <a:noFill/>
                </a:uFill>
                <a:hlinkClick r:id="rId3"/>
              </a:rPr>
              <a:t>theory of justice</a:t>
            </a:r>
            <a:r>
              <a:rPr lang="en" sz="2000" dirty="0">
                <a:solidFill>
                  <a:srgbClr val="353535"/>
                </a:solidFill>
                <a:highlight>
                  <a:srgbClr val="FFFFFF"/>
                </a:highlight>
              </a:rPr>
              <a:t> that </a:t>
            </a:r>
            <a:r>
              <a:rPr lang="en" sz="2000" i="1" dirty="0">
                <a:solidFill>
                  <a:srgbClr val="353535"/>
                </a:solidFill>
                <a:highlight>
                  <a:srgbClr val="FFFFFF"/>
                </a:highlight>
              </a:rPr>
              <a:t>considers crime and wrongdoing to be an offense against relationships, rather than the state or school</a:t>
            </a:r>
            <a:r>
              <a:rPr lang="en" sz="2000" dirty="0">
                <a:solidFill>
                  <a:srgbClr val="353535"/>
                </a:solidFill>
                <a:highlight>
                  <a:srgbClr val="FFFFFF"/>
                </a:highlight>
              </a:rPr>
              <a:t>. Restorative approaches involve working </a:t>
            </a:r>
            <a:r>
              <a:rPr lang="en" sz="2000" b="1" dirty="0">
                <a:solidFill>
                  <a:srgbClr val="353535"/>
                </a:solidFill>
                <a:highlight>
                  <a:srgbClr val="FFFFFF"/>
                </a:highlight>
              </a:rPr>
              <a:t>WITH</a:t>
            </a:r>
            <a:r>
              <a:rPr lang="en" sz="2000" dirty="0">
                <a:solidFill>
                  <a:srgbClr val="353535"/>
                </a:solidFill>
                <a:highlight>
                  <a:srgbClr val="FFFFFF"/>
                </a:highlight>
              </a:rPr>
              <a:t> the participants not prescribing or directing a response to wrongdoing. Restorative justice practices are not prescriptive and require training and support for facilitators so there may be flexibility and creativity within the framework. Yet fidelity to restorative justice principles and values must be adhered to regardless of the model deployed. These practices foster dialogue between victim and offender and often engage affected community members. Restorative justice practices show high rates of victim satisfaction and offender accountability. There are a wide variety of models within the scope of restorative justice practices. However, they all rest in a set of values principles that are fundamental to any restorative justice practice.</a:t>
            </a:r>
            <a:endParaRPr sz="2000" dirty="0">
              <a:solidFill>
                <a:srgbClr val="353535"/>
              </a:solidFill>
              <a:highlight>
                <a:srgbClr val="FFFFFF"/>
              </a:highlight>
            </a:endParaRPr>
          </a:p>
          <a:p>
            <a:pPr marL="0" indent="0">
              <a:buNone/>
            </a:pPr>
            <a:endParaRPr sz="1733" dirty="0">
              <a:solidFill>
                <a:srgbClr val="353535"/>
              </a:solidFill>
              <a:highlight>
                <a:srgbClr val="FFFFFF"/>
              </a:highlight>
            </a:endParaRPr>
          </a:p>
          <a:p>
            <a:pPr marL="0" indent="0">
              <a:buNone/>
            </a:pPr>
            <a:r>
              <a:rPr lang="en" sz="1733" dirty="0">
                <a:solidFill>
                  <a:srgbClr val="353535"/>
                </a:solidFill>
                <a:highlight>
                  <a:srgbClr val="FFFFFF"/>
                </a:highlight>
              </a:rPr>
              <a:t>https://rjcolorado.org/restorative-justice-defined/</a:t>
            </a:r>
            <a:endParaRPr sz="1733" dirty="0">
              <a:solidFill>
                <a:srgbClr val="353535"/>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33900" y="537867"/>
            <a:ext cx="7348400" cy="1143200"/>
          </a:xfrm>
          <a:prstGeom prst="rect">
            <a:avLst/>
          </a:prstGeom>
        </p:spPr>
        <p:txBody>
          <a:bodyPr spcFirstLastPara="1" vert="horz" wrap="square" lIns="121900" tIns="121900" rIns="121900" bIns="121900" rtlCol="0" anchor="b" anchorCtr="0">
            <a:noAutofit/>
          </a:bodyPr>
          <a:lstStyle/>
          <a:p>
            <a:pPr algn="l"/>
            <a:r>
              <a:rPr lang="en" sz="4800" dirty="0"/>
              <a:t>Why is it so hard to explain </a:t>
            </a:r>
            <a:r>
              <a:rPr lang="en-US" sz="4800" dirty="0"/>
              <a:t>RJ </a:t>
            </a:r>
            <a:r>
              <a:rPr lang="en" sz="4800" dirty="0"/>
              <a:t>“in a nutshell”?</a:t>
            </a:r>
            <a:endParaRPr sz="4800" dirty="0"/>
          </a:p>
        </p:txBody>
      </p:sp>
      <p:sp>
        <p:nvSpPr>
          <p:cNvPr id="139" name="Google Shape;139;p25"/>
          <p:cNvSpPr txBox="1">
            <a:spLocks noGrp="1"/>
          </p:cNvSpPr>
          <p:nvPr>
            <p:ph type="body" idx="1"/>
          </p:nvPr>
        </p:nvSpPr>
        <p:spPr>
          <a:xfrm>
            <a:off x="101600" y="1468533"/>
            <a:ext cx="8502000" cy="4807600"/>
          </a:xfrm>
          <a:prstGeom prst="rect">
            <a:avLst/>
          </a:prstGeom>
        </p:spPr>
        <p:txBody>
          <a:bodyPr spcFirstLastPara="1" vert="horz" wrap="square" lIns="121900" tIns="121900" rIns="121900" bIns="121900" rtlCol="0" anchor="t" anchorCtr="0">
            <a:noAutofit/>
          </a:bodyPr>
          <a:lstStyle/>
          <a:p>
            <a:pPr marL="0" indent="0">
              <a:buNone/>
            </a:pPr>
            <a:r>
              <a:rPr lang="en" sz="2400" dirty="0"/>
              <a:t>At the opening of most restorative justice workshops people want to know in a sound bite, “What is restorative justic</a:t>
            </a:r>
            <a:r>
              <a:rPr lang="en-US" sz="2400" dirty="0"/>
              <a:t>e</a:t>
            </a:r>
            <a:r>
              <a:rPr lang="en" sz="2400" dirty="0"/>
              <a:t>?” As practitioners, we know that it is impossible to communicate this paradigm shift in the first two minutes, in an hour, or even in a day-long workshop. We now that there is a gradual unfolding of what is learned and that this happens best when people see it in a restorative process. We take time together integrating restorative justice as a holistic way to address harm that is rooted in relationships and community. We understand that violence cannot be reduced to addressing isolated incidents. We seek to uncover a deeper root of violence that is connected to trauma, childhood, family, environment, history and social location. All of this involves the discovery that healing and accountability are rooted in restoring balance to oneself, one’s relationships, one’s community, and even with nature.</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01600" y="579433"/>
            <a:ext cx="9901200" cy="1143200"/>
          </a:xfrm>
          <a:prstGeom prst="rect">
            <a:avLst/>
          </a:prstGeom>
        </p:spPr>
        <p:txBody>
          <a:bodyPr spcFirstLastPara="1" vert="horz" wrap="square" lIns="121900" tIns="121900" rIns="121900" bIns="121900" rtlCol="0" anchor="b" anchorCtr="0">
            <a:noAutofit/>
          </a:bodyPr>
          <a:lstStyle/>
          <a:p>
            <a:pPr algn="l"/>
            <a:r>
              <a:rPr lang="en"/>
              <a:t>Restorative Justice In Education</a:t>
            </a:r>
            <a:endParaRPr/>
          </a:p>
        </p:txBody>
      </p:sp>
      <p:sp>
        <p:nvSpPr>
          <p:cNvPr id="145" name="Google Shape;145;p26"/>
          <p:cNvSpPr txBox="1">
            <a:spLocks noGrp="1"/>
          </p:cNvSpPr>
          <p:nvPr>
            <p:ph type="body" idx="1"/>
          </p:nvPr>
        </p:nvSpPr>
        <p:spPr>
          <a:xfrm>
            <a:off x="23067" y="1679667"/>
            <a:ext cx="9051600" cy="5086000"/>
          </a:xfrm>
          <a:prstGeom prst="rect">
            <a:avLst/>
          </a:prstGeom>
        </p:spPr>
        <p:txBody>
          <a:bodyPr spcFirstLastPara="1" vert="horz" wrap="square" lIns="121900" tIns="121900" rIns="121900" bIns="121900" rtlCol="0" anchor="t" anchorCtr="0">
            <a:noAutofit/>
          </a:bodyPr>
          <a:lstStyle/>
          <a:p>
            <a:pPr marL="0" indent="0">
              <a:buNone/>
            </a:pPr>
            <a:r>
              <a:rPr lang="en" sz="2400" dirty="0"/>
              <a:t>We view RJE as a comprehensive, whole school approach to shifting school culture in ways that prioritize relational pedagogies, justice and equity, resilience-fostering, and well-being. Guided by a set of restorative values and principles (e.g., dignity, respect, accountability, and fairness), RJE practices are both proactive and responsive in </a:t>
            </a:r>
            <a:r>
              <a:rPr lang="en" sz="2400" u="sng" dirty="0"/>
              <a:t>nurturing healthy relationships, repairing harm, transforming conflict, and promoting justice and equity</a:t>
            </a:r>
            <a:r>
              <a:rPr lang="en" sz="2400" dirty="0"/>
              <a:t>. Drawing on the writings of Paulo Freire and bell hooks, educators in RJE schools and classrooms work to ensure that the “vulnerable are cared for, the marginalized are included, the dignity and humanity of each person in the educational setting matters, and everyone’s needs are heard and met.”</a:t>
            </a:r>
            <a:r>
              <a:rPr lang="en-US" sz="2400" dirty="0"/>
              <a:t> </a:t>
            </a:r>
          </a:p>
          <a:p>
            <a:pPr marL="0" indent="0">
              <a:buNone/>
            </a:pPr>
            <a:endParaRPr lang="en-US" sz="1400" u="sng" dirty="0">
              <a:solidFill>
                <a:schemeClr val="hlink"/>
              </a:solidFill>
              <a:hlinkClick r:id="rId3"/>
            </a:endParaRPr>
          </a:p>
          <a:p>
            <a:pPr marL="0" indent="0">
              <a:buNone/>
            </a:pPr>
            <a:r>
              <a:rPr lang="en" sz="1400" u="sng" dirty="0">
                <a:solidFill>
                  <a:schemeClr val="hlink"/>
                </a:solidFill>
                <a:hlinkClick r:id="rId3"/>
              </a:rPr>
              <a:t>https://files.eric.ed.gov/fulltext/ED605800.pdf</a:t>
            </a:r>
            <a:endParaRPr sz="1400" dirty="0"/>
          </a:p>
          <a:p>
            <a:pPr marL="0" indent="0">
              <a:buNone/>
            </a:pPr>
            <a:endParaRPr sz="124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180B6-6362-4A87-B6EB-53C6481321A9}"/>
              </a:ext>
            </a:extLst>
          </p:cNvPr>
          <p:cNvSpPr>
            <a:spLocks noGrp="1"/>
          </p:cNvSpPr>
          <p:nvPr>
            <p:ph type="sldNum" sz="quarter" idx="12"/>
          </p:nvPr>
        </p:nvSpPr>
        <p:spPr/>
        <p:txBody>
          <a:bodyPr/>
          <a:lstStyle/>
          <a:p>
            <a:fld id="{D359BE38-1EA5-4DBF-B99B-78F86C992A23}" type="slidenum">
              <a:rPr lang="en-US" smtClean="0"/>
              <a:t>2</a:t>
            </a:fld>
            <a:endParaRPr lang="en-US"/>
          </a:p>
        </p:txBody>
      </p:sp>
      <p:sp>
        <p:nvSpPr>
          <p:cNvPr id="3" name="Title 2">
            <a:extLst>
              <a:ext uri="{FF2B5EF4-FFF2-40B4-BE49-F238E27FC236}">
                <a16:creationId xmlns:a16="http://schemas.microsoft.com/office/drawing/2014/main" id="{8209EE4B-FDC9-4771-B687-D683AC9BAB01}"/>
              </a:ext>
            </a:extLst>
          </p:cNvPr>
          <p:cNvSpPr>
            <a:spLocks noGrp="1"/>
          </p:cNvSpPr>
          <p:nvPr>
            <p:ph type="title"/>
          </p:nvPr>
        </p:nvSpPr>
        <p:spPr/>
        <p:txBody>
          <a:bodyPr/>
          <a:lstStyle/>
          <a:p>
            <a:r>
              <a:rPr lang="en-US" sz="4000" dirty="0">
                <a:solidFill>
                  <a:srgbClr val="0073BB"/>
                </a:solidFill>
              </a:rPr>
              <a:t>Y-ReCONNECTS Funding Provided By</a:t>
            </a:r>
            <a:endParaRPr lang="en-US" sz="2000" dirty="0">
              <a:solidFill>
                <a:srgbClr val="0073BB"/>
              </a:solidFill>
            </a:endParaRPr>
          </a:p>
        </p:txBody>
      </p:sp>
      <p:pic>
        <p:nvPicPr>
          <p:cNvPr id="5" name="Content Placeholder 5" descr="New York State Developmental Disabilities Planning Council logo">
            <a:extLst>
              <a:ext uri="{FF2B5EF4-FFF2-40B4-BE49-F238E27FC236}">
                <a16:creationId xmlns:a16="http://schemas.microsoft.com/office/drawing/2014/main" id="{77651E1B-5470-4489-BCD0-6DF4E9D1A808}"/>
              </a:ext>
            </a:extLst>
          </p:cNvPr>
          <p:cNvPicPr>
            <a:picLocks noChangeAspect="1"/>
          </p:cNvPicPr>
          <p:nvPr/>
        </p:nvPicPr>
        <p:blipFill>
          <a:blip r:embed="rId2"/>
          <a:stretch>
            <a:fillRect/>
          </a:stretch>
        </p:blipFill>
        <p:spPr>
          <a:xfrm>
            <a:off x="3000281" y="2283318"/>
            <a:ext cx="6191438" cy="1872141"/>
          </a:xfrm>
          <a:prstGeom prst="rect">
            <a:avLst/>
          </a:prstGeom>
        </p:spPr>
      </p:pic>
      <p:sp>
        <p:nvSpPr>
          <p:cNvPr id="8" name="Content Placeholder 16">
            <a:extLst>
              <a:ext uri="{FF2B5EF4-FFF2-40B4-BE49-F238E27FC236}">
                <a16:creationId xmlns:a16="http://schemas.microsoft.com/office/drawing/2014/main" id="{1648EB43-4AF1-4D51-AE56-09C399C87EEF}"/>
              </a:ext>
            </a:extLst>
          </p:cNvPr>
          <p:cNvSpPr txBox="1">
            <a:spLocks/>
          </p:cNvSpPr>
          <p:nvPr/>
        </p:nvSpPr>
        <p:spPr>
          <a:xfrm>
            <a:off x="4082304" y="4147035"/>
            <a:ext cx="4027392" cy="4503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0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4C2D77"/>
                </a:solidFill>
              </a:rPr>
              <a:t>Contract #C00005GG</a:t>
            </a:r>
          </a:p>
        </p:txBody>
      </p:sp>
      <p:sp>
        <p:nvSpPr>
          <p:cNvPr id="7" name="Content Placeholder 2">
            <a:extLst>
              <a:ext uri="{FF2B5EF4-FFF2-40B4-BE49-F238E27FC236}">
                <a16:creationId xmlns:a16="http://schemas.microsoft.com/office/drawing/2014/main" id="{52AC1FB6-C5EA-417A-B176-2A9253814C11}"/>
              </a:ext>
            </a:extLst>
          </p:cNvPr>
          <p:cNvSpPr txBox="1">
            <a:spLocks/>
          </p:cNvSpPr>
          <p:nvPr/>
        </p:nvSpPr>
        <p:spPr>
          <a:xfrm>
            <a:off x="2853769" y="5160474"/>
            <a:ext cx="6490256" cy="10429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content of this presentation does not necessarily represent the policies or views of our funder, and you should not assume their endorsement.</a:t>
            </a:r>
          </a:p>
          <a:p>
            <a:endParaRPr lang="en-US" dirty="0"/>
          </a:p>
        </p:txBody>
      </p:sp>
    </p:spTree>
    <p:extLst>
      <p:ext uri="{BB962C8B-B14F-4D97-AF65-F5344CB8AC3E}">
        <p14:creationId xmlns:p14="http://schemas.microsoft.com/office/powerpoint/2010/main" val="305057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3D149-C87C-4B38-8C71-7943B3E553E8}"/>
              </a:ext>
            </a:extLst>
          </p:cNvPr>
          <p:cNvSpPr>
            <a:spLocks noGrp="1"/>
          </p:cNvSpPr>
          <p:nvPr>
            <p:ph type="sldNum" sz="quarter" idx="12"/>
          </p:nvPr>
        </p:nvSpPr>
        <p:spPr/>
        <p:txBody>
          <a:bodyPr/>
          <a:lstStyle/>
          <a:p>
            <a:fld id="{D359BE38-1EA5-4DBF-B99B-78F86C992A23}" type="slidenum">
              <a:rPr lang="en-US" smtClean="0"/>
              <a:t>20</a:t>
            </a:fld>
            <a:endParaRPr lang="en-US"/>
          </a:p>
        </p:txBody>
      </p:sp>
      <p:sp>
        <p:nvSpPr>
          <p:cNvPr id="3" name="Title 2">
            <a:extLst>
              <a:ext uri="{FF2B5EF4-FFF2-40B4-BE49-F238E27FC236}">
                <a16:creationId xmlns:a16="http://schemas.microsoft.com/office/drawing/2014/main" id="{CBD64049-04D6-4E7D-A066-41A19FAB38A6}"/>
              </a:ext>
            </a:extLst>
          </p:cNvPr>
          <p:cNvSpPr>
            <a:spLocks noGrp="1"/>
          </p:cNvSpPr>
          <p:nvPr>
            <p:ph type="title"/>
          </p:nvPr>
        </p:nvSpPr>
        <p:spPr>
          <a:xfrm>
            <a:off x="2403566" y="605891"/>
            <a:ext cx="8950234" cy="3569201"/>
          </a:xfrm>
        </p:spPr>
        <p:txBody>
          <a:bodyPr/>
          <a:lstStyle/>
          <a:p>
            <a:r>
              <a:rPr lang="en-US" sz="3200" dirty="0"/>
              <a:t>For more RJ resources and information about partnering with your local Community Dispute Resolution Center go to:</a:t>
            </a:r>
            <a:br>
              <a:rPr lang="en-US" sz="3200" i="1" dirty="0"/>
            </a:br>
            <a:br>
              <a:rPr lang="en-US" sz="3200" i="1" dirty="0"/>
            </a:br>
            <a:r>
              <a:rPr lang="en-US" sz="3200" dirty="0"/>
              <a:t>https://www.mediationmatters.org/#</a:t>
            </a:r>
            <a:br>
              <a:rPr lang="en-US" sz="3200" dirty="0"/>
            </a:br>
            <a:br>
              <a:rPr lang="en-US" dirty="0"/>
            </a:br>
            <a:endParaRPr lang="en-US" dirty="0"/>
          </a:p>
        </p:txBody>
      </p:sp>
      <p:pic>
        <p:nvPicPr>
          <p:cNvPr id="5" name="Content Placeholder 4">
            <a:extLst>
              <a:ext uri="{FF2B5EF4-FFF2-40B4-BE49-F238E27FC236}">
                <a16:creationId xmlns:a16="http://schemas.microsoft.com/office/drawing/2014/main" id="{BBF9606D-4C89-4984-AAC4-210BDDDA9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7305" y="3717758"/>
            <a:ext cx="4499810" cy="2534351"/>
          </a:xfrm>
          <a:prstGeom prst="rect">
            <a:avLst/>
          </a:prstGeom>
        </p:spPr>
      </p:pic>
    </p:spTree>
    <p:extLst>
      <p:ext uri="{BB962C8B-B14F-4D97-AF65-F5344CB8AC3E}">
        <p14:creationId xmlns:p14="http://schemas.microsoft.com/office/powerpoint/2010/main" val="376192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8C39A-4193-49F3-AB19-31DE94AB9A4C}"/>
              </a:ext>
            </a:extLst>
          </p:cNvPr>
          <p:cNvSpPr>
            <a:spLocks noGrp="1"/>
          </p:cNvSpPr>
          <p:nvPr>
            <p:ph type="sldNum" sz="quarter" idx="12"/>
          </p:nvPr>
        </p:nvSpPr>
        <p:spPr/>
        <p:txBody>
          <a:bodyPr/>
          <a:lstStyle/>
          <a:p>
            <a:fld id="{D359BE38-1EA5-4DBF-B99B-78F86C992A23}" type="slidenum">
              <a:rPr lang="en-US" smtClean="0"/>
              <a:t>21</a:t>
            </a:fld>
            <a:endParaRPr lang="en-US"/>
          </a:p>
        </p:txBody>
      </p:sp>
      <p:sp>
        <p:nvSpPr>
          <p:cNvPr id="2" name="Title 1"/>
          <p:cNvSpPr>
            <a:spLocks noGrp="1"/>
          </p:cNvSpPr>
          <p:nvPr>
            <p:ph type="title"/>
          </p:nvPr>
        </p:nvSpPr>
        <p:spPr>
          <a:xfrm>
            <a:off x="2403566" y="232774"/>
            <a:ext cx="8992797" cy="1173992"/>
          </a:xfrm>
        </p:spPr>
        <p:txBody>
          <a:bodyPr>
            <a:normAutofit/>
          </a:bodyPr>
          <a:lstStyle/>
          <a:p>
            <a:r>
              <a:rPr lang="en-US" dirty="0">
                <a:solidFill>
                  <a:srgbClr val="0178C0"/>
                </a:solidFill>
                <a:latin typeface="Calibri" panose="020F0502020204030204" pitchFamily="34" charset="0"/>
                <a:cs typeface="Calibri" panose="020F0502020204030204" pitchFamily="34" charset="0"/>
              </a:rPr>
              <a:t>Contact Us</a:t>
            </a:r>
          </a:p>
        </p:txBody>
      </p:sp>
      <p:sp>
        <p:nvSpPr>
          <p:cNvPr id="4" name="Content Placeholder 3">
            <a:extLst>
              <a:ext uri="{FF2B5EF4-FFF2-40B4-BE49-F238E27FC236}">
                <a16:creationId xmlns:a16="http://schemas.microsoft.com/office/drawing/2014/main" id="{D10A29AB-462B-4A60-BBCF-06D1941BD6F1}"/>
              </a:ext>
            </a:extLst>
          </p:cNvPr>
          <p:cNvSpPr>
            <a:spLocks noGrp="1"/>
          </p:cNvSpPr>
          <p:nvPr>
            <p:ph sz="half" idx="2"/>
          </p:nvPr>
        </p:nvSpPr>
        <p:spPr>
          <a:xfrm>
            <a:off x="588265" y="1694369"/>
            <a:ext cx="5544311" cy="4389439"/>
          </a:xfrm>
        </p:spPr>
        <p:txBody>
          <a:bodyPr/>
          <a:lstStyle/>
          <a:p>
            <a:pPr>
              <a:spcBef>
                <a:spcPts val="0"/>
              </a:spcBef>
            </a:pPr>
            <a:r>
              <a:rPr lang="en-US" sz="4000" dirty="0">
                <a:solidFill>
                  <a:srgbClr val="38B64B"/>
                </a:solidFill>
              </a:rPr>
              <a:t>Y-ReCONNECTS</a:t>
            </a:r>
            <a:r>
              <a:rPr lang="en-US" sz="2400" dirty="0"/>
              <a:t> </a:t>
            </a:r>
          </a:p>
          <a:p>
            <a:pPr>
              <a:spcBef>
                <a:spcPts val="0"/>
              </a:spcBef>
            </a:pPr>
            <a:r>
              <a:rPr lang="en-US" b="1" dirty="0"/>
              <a:t>Y</a:t>
            </a:r>
            <a:r>
              <a:rPr lang="en-US" dirty="0"/>
              <a:t>outh </a:t>
            </a:r>
            <a:r>
              <a:rPr lang="en-US" b="1" dirty="0"/>
              <a:t>R</a:t>
            </a:r>
            <a:r>
              <a:rPr lang="en-US" dirty="0"/>
              <a:t>eentering the </a:t>
            </a:r>
            <a:r>
              <a:rPr lang="en-US" b="1" dirty="0"/>
              <a:t>C</a:t>
            </a:r>
            <a:r>
              <a:rPr lang="en-US" dirty="0"/>
              <a:t>ommunity through </a:t>
            </a:r>
            <a:r>
              <a:rPr lang="en-US" b="1" dirty="0"/>
              <a:t>O</a:t>
            </a:r>
            <a:r>
              <a:rPr lang="en-US" dirty="0"/>
              <a:t>pportunity, </a:t>
            </a:r>
            <a:r>
              <a:rPr lang="en-US" b="1" dirty="0"/>
              <a:t>N</a:t>
            </a:r>
            <a:r>
              <a:rPr lang="en-US" dirty="0"/>
              <a:t>etworking, </a:t>
            </a:r>
            <a:r>
              <a:rPr lang="en-US" b="1" dirty="0"/>
              <a:t>N</a:t>
            </a:r>
            <a:r>
              <a:rPr lang="en-US" dirty="0"/>
              <a:t>avigation, </a:t>
            </a:r>
            <a:r>
              <a:rPr lang="en-US" b="1" dirty="0"/>
              <a:t>E</a:t>
            </a:r>
            <a:r>
              <a:rPr lang="en-US" dirty="0"/>
              <a:t>ducation, </a:t>
            </a:r>
            <a:r>
              <a:rPr lang="en-US" b="1" dirty="0"/>
              <a:t>C</a:t>
            </a:r>
            <a:r>
              <a:rPr lang="en-US" dirty="0"/>
              <a:t>ollaboration and </a:t>
            </a:r>
            <a:r>
              <a:rPr lang="en-US" b="1" dirty="0"/>
              <a:t>T</a:t>
            </a:r>
            <a:r>
              <a:rPr lang="en-US" dirty="0"/>
              <a:t>ransition </a:t>
            </a:r>
            <a:r>
              <a:rPr lang="en-US" b="1" dirty="0"/>
              <a:t>S</a:t>
            </a:r>
            <a:r>
              <a:rPr lang="en-US" dirty="0"/>
              <a:t>upport</a:t>
            </a:r>
          </a:p>
          <a:p>
            <a:pPr>
              <a:spcBef>
                <a:spcPts val="0"/>
              </a:spcBef>
            </a:pPr>
            <a:r>
              <a:rPr lang="en-US" dirty="0">
                <a:hlinkClick r:id="rId4"/>
              </a:rPr>
              <a:t>www.yreconnects.org</a:t>
            </a:r>
            <a:r>
              <a:rPr lang="en-US" dirty="0"/>
              <a:t> </a:t>
            </a:r>
          </a:p>
          <a:p>
            <a:pPr>
              <a:spcBef>
                <a:spcPts val="0"/>
              </a:spcBef>
            </a:pPr>
            <a:r>
              <a:rPr lang="en-US" dirty="0">
                <a:hlinkClick r:id="rId5"/>
              </a:rPr>
              <a:t>yreconnects@cornell.edu</a:t>
            </a:r>
            <a:r>
              <a:rPr lang="en-US" dirty="0"/>
              <a:t> </a:t>
            </a:r>
          </a:p>
        </p:txBody>
      </p:sp>
      <p:sp>
        <p:nvSpPr>
          <p:cNvPr id="7" name="Content Placeholder 6">
            <a:extLst>
              <a:ext uri="{FF2B5EF4-FFF2-40B4-BE49-F238E27FC236}">
                <a16:creationId xmlns:a16="http://schemas.microsoft.com/office/drawing/2014/main" id="{EF46A1D3-C5EF-4C8D-BE99-1A06F90F0A06}"/>
              </a:ext>
            </a:extLst>
          </p:cNvPr>
          <p:cNvSpPr>
            <a:spLocks noGrp="1"/>
          </p:cNvSpPr>
          <p:nvPr>
            <p:ph sz="half" idx="1"/>
          </p:nvPr>
        </p:nvSpPr>
        <p:spPr>
          <a:xfrm>
            <a:off x="6455567" y="3059751"/>
            <a:ext cx="5181600" cy="1325564"/>
          </a:xfrm>
        </p:spPr>
        <p:txBody>
          <a:bodyPr/>
          <a:lstStyle/>
          <a:p>
            <a:r>
              <a:rPr lang="en-US" sz="2000" dirty="0"/>
              <a:t>Y-ReCONNECTS is part of the Yang-Tan Institute on Employment and Disability at Cornell University and is funded by the New York State Developmental Disabilities Planning Council.</a:t>
            </a:r>
          </a:p>
        </p:txBody>
      </p:sp>
      <p:pic>
        <p:nvPicPr>
          <p:cNvPr id="17" name="Picture Placeholder 4" descr="Cornell University logo">
            <a:extLst>
              <a:ext uri="{FF2B5EF4-FFF2-40B4-BE49-F238E27FC236}">
                <a16:creationId xmlns:a16="http://schemas.microsoft.com/office/drawing/2014/main" id="{BE208D08-4764-4524-A001-35D33B47052E}"/>
              </a:ext>
            </a:extLst>
          </p:cNvPr>
          <p:cNvPicPr>
            <a:picLocks noChangeAspect="1"/>
          </p:cNvPicPr>
          <p:nvPr/>
        </p:nvPicPr>
        <p:blipFill rotWithShape="1">
          <a:blip r:embed="rId6"/>
          <a:srcRect t="-749" b="-2888"/>
          <a:stretch/>
        </p:blipFill>
        <p:spPr>
          <a:xfrm>
            <a:off x="6696372" y="1542892"/>
            <a:ext cx="4699991" cy="1173991"/>
          </a:xfrm>
          <a:prstGeom prst="rect">
            <a:avLst/>
          </a:prstGeom>
        </p:spPr>
      </p:pic>
      <p:pic>
        <p:nvPicPr>
          <p:cNvPr id="13" name="Content Placeholder 5" descr="New York State Developmental Disabilities Planning Council logo">
            <a:extLst>
              <a:ext uri="{FF2B5EF4-FFF2-40B4-BE49-F238E27FC236}">
                <a16:creationId xmlns:a16="http://schemas.microsoft.com/office/drawing/2014/main" id="{38085F75-4ECA-434F-9282-E3E5A2FD6A89}"/>
              </a:ext>
            </a:extLst>
          </p:cNvPr>
          <p:cNvPicPr>
            <a:picLocks noChangeAspect="1"/>
          </p:cNvPicPr>
          <p:nvPr/>
        </p:nvPicPr>
        <p:blipFill>
          <a:blip r:embed="rId7"/>
          <a:stretch>
            <a:fillRect/>
          </a:stretch>
        </p:blipFill>
        <p:spPr>
          <a:xfrm>
            <a:off x="6577320" y="4728183"/>
            <a:ext cx="4938096" cy="1493160"/>
          </a:xfrm>
          <a:prstGeom prst="rect">
            <a:avLst/>
          </a:prstGeom>
        </p:spPr>
      </p:pic>
    </p:spTree>
    <p:custDataLst>
      <p:tags r:id="rId1"/>
    </p:custDataLst>
    <p:extLst>
      <p:ext uri="{BB962C8B-B14F-4D97-AF65-F5344CB8AC3E}">
        <p14:creationId xmlns:p14="http://schemas.microsoft.com/office/powerpoint/2010/main" val="318267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6FE5D-4196-4E78-8FC4-EC1A9B9AB562}"/>
              </a:ext>
            </a:extLst>
          </p:cNvPr>
          <p:cNvSpPr>
            <a:spLocks noGrp="1"/>
          </p:cNvSpPr>
          <p:nvPr>
            <p:ph type="sldNum" sz="quarter" idx="12"/>
          </p:nvPr>
        </p:nvSpPr>
        <p:spPr/>
        <p:txBody>
          <a:bodyPr/>
          <a:lstStyle/>
          <a:p>
            <a:fld id="{D359BE38-1EA5-4DBF-B99B-78F86C992A23}" type="slidenum">
              <a:rPr lang="en-US" smtClean="0"/>
              <a:t>3</a:t>
            </a:fld>
            <a:endParaRPr lang="en-US"/>
          </a:p>
        </p:txBody>
      </p:sp>
      <p:sp>
        <p:nvSpPr>
          <p:cNvPr id="5" name="Title 4">
            <a:extLst>
              <a:ext uri="{FF2B5EF4-FFF2-40B4-BE49-F238E27FC236}">
                <a16:creationId xmlns:a16="http://schemas.microsoft.com/office/drawing/2014/main" id="{CC031BA8-BFBC-4342-8143-A7B00E33EC6A}"/>
              </a:ext>
            </a:extLst>
          </p:cNvPr>
          <p:cNvSpPr>
            <a:spLocks noGrp="1"/>
          </p:cNvSpPr>
          <p:nvPr>
            <p:ph type="title"/>
          </p:nvPr>
        </p:nvSpPr>
        <p:spPr/>
        <p:txBody>
          <a:bodyPr/>
          <a:lstStyle/>
          <a:p>
            <a:r>
              <a:rPr lang="en-US" dirty="0"/>
              <a:t>Y-ReCONNECTS at Cornell</a:t>
            </a:r>
          </a:p>
        </p:txBody>
      </p:sp>
      <p:sp>
        <p:nvSpPr>
          <p:cNvPr id="8" name="Content Placeholder 7">
            <a:extLst>
              <a:ext uri="{FF2B5EF4-FFF2-40B4-BE49-F238E27FC236}">
                <a16:creationId xmlns:a16="http://schemas.microsoft.com/office/drawing/2014/main" id="{06F3FF32-1536-4A87-8EFD-0A6E1C6DFC22}"/>
              </a:ext>
            </a:extLst>
          </p:cNvPr>
          <p:cNvSpPr>
            <a:spLocks noGrp="1"/>
          </p:cNvSpPr>
          <p:nvPr>
            <p:ph idx="1"/>
          </p:nvPr>
        </p:nvSpPr>
        <p:spPr>
          <a:xfrm>
            <a:off x="838200" y="1758570"/>
            <a:ext cx="10515600" cy="3276726"/>
          </a:xfrm>
        </p:spPr>
        <p:txBody>
          <a:bodyPr/>
          <a:lstStyle/>
          <a:p>
            <a:pPr>
              <a:spcAft>
                <a:spcPts val="1200"/>
              </a:spcAft>
            </a:pPr>
            <a:r>
              <a:rPr lang="en-US" sz="2800" b="1" dirty="0"/>
              <a:t>Y-ReCONNECTS</a:t>
            </a:r>
            <a:r>
              <a:rPr lang="en-US" sz="2800" dirty="0"/>
              <a:t>—</a:t>
            </a:r>
            <a:r>
              <a:rPr lang="en-US" sz="2800" b="1" dirty="0"/>
              <a:t>Y</a:t>
            </a:r>
            <a:r>
              <a:rPr lang="en-US" sz="2800" dirty="0"/>
              <a:t>outh </a:t>
            </a:r>
            <a:r>
              <a:rPr lang="en-US" sz="2800" b="1" dirty="0"/>
              <a:t>R</a:t>
            </a:r>
            <a:r>
              <a:rPr lang="en-US" sz="2800" dirty="0"/>
              <a:t>eentering the </a:t>
            </a:r>
            <a:r>
              <a:rPr lang="en-US" sz="2800" b="1" dirty="0"/>
              <a:t>C</a:t>
            </a:r>
            <a:r>
              <a:rPr lang="en-US" sz="2800" dirty="0"/>
              <a:t>ommunity through </a:t>
            </a:r>
            <a:r>
              <a:rPr lang="en-US" sz="2800" b="1" dirty="0"/>
              <a:t>O</a:t>
            </a:r>
            <a:r>
              <a:rPr lang="en-US" sz="2800" dirty="0"/>
              <a:t>pportunity, </a:t>
            </a:r>
            <a:r>
              <a:rPr lang="en-US" sz="2800" b="1" dirty="0"/>
              <a:t>N</a:t>
            </a:r>
            <a:r>
              <a:rPr lang="en-US" sz="2800" dirty="0"/>
              <a:t>etworking, </a:t>
            </a:r>
            <a:r>
              <a:rPr lang="en-US" sz="2800" b="1" dirty="0"/>
              <a:t>N</a:t>
            </a:r>
            <a:r>
              <a:rPr lang="en-US" sz="2800" dirty="0"/>
              <a:t>avigation, </a:t>
            </a:r>
            <a:r>
              <a:rPr lang="en-US" sz="2800" b="1" dirty="0"/>
              <a:t>E</a:t>
            </a:r>
            <a:r>
              <a:rPr lang="en-US" sz="2800" dirty="0"/>
              <a:t>ducation, </a:t>
            </a:r>
            <a:r>
              <a:rPr lang="en-US" sz="2800" b="1" dirty="0"/>
              <a:t>C</a:t>
            </a:r>
            <a:r>
              <a:rPr lang="en-US" sz="2800" dirty="0"/>
              <a:t>ollaboration and </a:t>
            </a:r>
            <a:r>
              <a:rPr lang="en-US" sz="2800" b="1" dirty="0"/>
              <a:t>T</a:t>
            </a:r>
            <a:r>
              <a:rPr lang="en-US" sz="2800" dirty="0"/>
              <a:t>ransition </a:t>
            </a:r>
            <a:r>
              <a:rPr lang="en-US" sz="2800" b="1" dirty="0"/>
              <a:t>S</a:t>
            </a:r>
            <a:r>
              <a:rPr lang="en-US" sz="2800" dirty="0"/>
              <a:t>upport</a:t>
            </a:r>
          </a:p>
          <a:p>
            <a:r>
              <a:rPr lang="en-US" sz="2800" dirty="0"/>
              <a:t>The mission of this </a:t>
            </a:r>
            <a:r>
              <a:rPr lang="en-US" sz="2800" b="1" dirty="0"/>
              <a:t>Community of Practice </a:t>
            </a:r>
            <a:r>
              <a:rPr lang="en-US" sz="2800" dirty="0"/>
              <a:t>(CoP) is to foster the use of innovative, collaborative approaches to support the successful community reentry of justice-involved youth (age 14–24) with disabilities.</a:t>
            </a:r>
          </a:p>
        </p:txBody>
      </p:sp>
      <p:pic>
        <p:nvPicPr>
          <p:cNvPr id="6" name="Content Placeholder 5" descr="New York State Developmental Disabilities Planning Council logo">
            <a:extLst>
              <a:ext uri="{FF2B5EF4-FFF2-40B4-BE49-F238E27FC236}">
                <a16:creationId xmlns:a16="http://schemas.microsoft.com/office/drawing/2014/main" id="{58C7DC63-F4AC-4A96-A735-85A283106DD6}"/>
              </a:ext>
            </a:extLst>
          </p:cNvPr>
          <p:cNvPicPr>
            <a:picLocks noChangeAspect="1"/>
          </p:cNvPicPr>
          <p:nvPr/>
        </p:nvPicPr>
        <p:blipFill rotWithShape="1">
          <a:blip r:embed="rId2"/>
          <a:srcRect t="4979" b="9904"/>
          <a:stretch/>
        </p:blipFill>
        <p:spPr>
          <a:xfrm>
            <a:off x="3883677" y="5164476"/>
            <a:ext cx="4424646" cy="1138788"/>
          </a:xfrm>
          <a:prstGeom prst="rect">
            <a:avLst/>
          </a:prstGeom>
        </p:spPr>
      </p:pic>
    </p:spTree>
    <p:extLst>
      <p:ext uri="{BB962C8B-B14F-4D97-AF65-F5344CB8AC3E}">
        <p14:creationId xmlns:p14="http://schemas.microsoft.com/office/powerpoint/2010/main" val="10965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B707F9-9587-4FA5-8D13-4F58C08A8FBB}"/>
              </a:ext>
            </a:extLst>
          </p:cNvPr>
          <p:cNvSpPr>
            <a:spLocks noGrp="1"/>
          </p:cNvSpPr>
          <p:nvPr>
            <p:ph type="sldNum" sz="quarter" idx="12"/>
          </p:nvPr>
        </p:nvSpPr>
        <p:spPr/>
        <p:txBody>
          <a:bodyPr/>
          <a:lstStyle/>
          <a:p>
            <a:fld id="{D359BE38-1EA5-4DBF-B99B-78F86C992A23}" type="slidenum">
              <a:rPr lang="en-US" smtClean="0"/>
              <a:t>4</a:t>
            </a:fld>
            <a:endParaRPr lang="en-US"/>
          </a:p>
        </p:txBody>
      </p:sp>
      <p:sp>
        <p:nvSpPr>
          <p:cNvPr id="3" name="Title 2">
            <a:extLst>
              <a:ext uri="{FF2B5EF4-FFF2-40B4-BE49-F238E27FC236}">
                <a16:creationId xmlns:a16="http://schemas.microsoft.com/office/drawing/2014/main" id="{F9509CF3-86C2-4FB1-9562-1F5F15E4C99F}"/>
              </a:ext>
            </a:extLst>
          </p:cNvPr>
          <p:cNvSpPr>
            <a:spLocks noGrp="1"/>
          </p:cNvSpPr>
          <p:nvPr>
            <p:ph type="title"/>
          </p:nvPr>
        </p:nvSpPr>
        <p:spPr/>
        <p:txBody>
          <a:bodyPr/>
          <a:lstStyle/>
          <a:p>
            <a:r>
              <a:rPr lang="en-US" dirty="0"/>
              <a:t>Y-ReCONNECTS Values</a:t>
            </a:r>
          </a:p>
        </p:txBody>
      </p:sp>
      <p:sp>
        <p:nvSpPr>
          <p:cNvPr id="4" name="Content Placeholder 3">
            <a:extLst>
              <a:ext uri="{FF2B5EF4-FFF2-40B4-BE49-F238E27FC236}">
                <a16:creationId xmlns:a16="http://schemas.microsoft.com/office/drawing/2014/main" id="{DD409B19-A2CA-4433-8551-CB399B9BB185}"/>
              </a:ext>
            </a:extLst>
          </p:cNvPr>
          <p:cNvSpPr>
            <a:spLocks noGrp="1"/>
          </p:cNvSpPr>
          <p:nvPr>
            <p:ph idx="1"/>
          </p:nvPr>
        </p:nvSpPr>
        <p:spPr>
          <a:xfrm>
            <a:off x="838200" y="1539875"/>
            <a:ext cx="10515600" cy="4775200"/>
          </a:xfrm>
        </p:spPr>
        <p:txBody>
          <a:bodyPr/>
          <a:lstStyle/>
          <a:p>
            <a:pPr>
              <a:spcAft>
                <a:spcPts val="1200"/>
              </a:spcAft>
            </a:pPr>
            <a:r>
              <a:rPr lang="en-US" sz="2400" b="1" dirty="0"/>
              <a:t>The voices of the most impacted—</a:t>
            </a:r>
            <a:r>
              <a:rPr lang="en-US" sz="2400" dirty="0"/>
              <a:t>We recognize people with lived experience and their support networks (i.e. families, etc.) are primary experts in building system capacity to support positive reentry activities and outcomes.</a:t>
            </a:r>
          </a:p>
          <a:p>
            <a:pPr>
              <a:spcAft>
                <a:spcPts val="1200"/>
              </a:spcAft>
            </a:pPr>
            <a:r>
              <a:rPr lang="en-US" sz="2400" b="1" dirty="0"/>
              <a:t>Each person as an individual—</a:t>
            </a:r>
            <a:r>
              <a:rPr lang="en-US" sz="2400" dirty="0"/>
              <a:t>We support processes for delivering services and responding to needs that are strength-based, person-centered, and culturally relevant.</a:t>
            </a:r>
          </a:p>
          <a:p>
            <a:pPr>
              <a:spcAft>
                <a:spcPts val="1200"/>
              </a:spcAft>
            </a:pPr>
            <a:r>
              <a:rPr lang="en-US" sz="2400" b="1" dirty="0"/>
              <a:t>Dignity of choice—</a:t>
            </a:r>
            <a:r>
              <a:rPr lang="en-US" sz="2400" dirty="0"/>
              <a:t>We strive to ensure that youth are afforded dignity of choice and control in directing their lives.</a:t>
            </a:r>
          </a:p>
          <a:p>
            <a:pPr>
              <a:spcAft>
                <a:spcPts val="1200"/>
              </a:spcAft>
            </a:pPr>
            <a:r>
              <a:rPr lang="en-US" sz="2400" b="1" dirty="0"/>
              <a:t>Systemic change for improved outcomes—</a:t>
            </a:r>
            <a:r>
              <a:rPr lang="en-US" sz="2400" dirty="0"/>
              <a:t>We engage in systemic responses that are dynamic and include non-traditional partnerships and approaches that account for the unique, individual, and intersectional needs and interests of youth.</a:t>
            </a:r>
          </a:p>
        </p:txBody>
      </p:sp>
    </p:spTree>
    <p:extLst>
      <p:ext uri="{BB962C8B-B14F-4D97-AF65-F5344CB8AC3E}">
        <p14:creationId xmlns:p14="http://schemas.microsoft.com/office/powerpoint/2010/main" val="169499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3D149-C87C-4B38-8C71-7943B3E553E8}"/>
              </a:ext>
            </a:extLst>
          </p:cNvPr>
          <p:cNvSpPr>
            <a:spLocks noGrp="1"/>
          </p:cNvSpPr>
          <p:nvPr>
            <p:ph type="sldNum" sz="quarter" idx="12"/>
          </p:nvPr>
        </p:nvSpPr>
        <p:spPr/>
        <p:txBody>
          <a:bodyPr/>
          <a:lstStyle/>
          <a:p>
            <a:fld id="{D359BE38-1EA5-4DBF-B99B-78F86C992A23}" type="slidenum">
              <a:rPr lang="en-US" smtClean="0"/>
              <a:t>5</a:t>
            </a:fld>
            <a:endParaRPr lang="en-US"/>
          </a:p>
        </p:txBody>
      </p:sp>
      <p:sp>
        <p:nvSpPr>
          <p:cNvPr id="3" name="Title 2">
            <a:extLst>
              <a:ext uri="{FF2B5EF4-FFF2-40B4-BE49-F238E27FC236}">
                <a16:creationId xmlns:a16="http://schemas.microsoft.com/office/drawing/2014/main" id="{CBD64049-04D6-4E7D-A066-41A19FAB38A6}"/>
              </a:ext>
            </a:extLst>
          </p:cNvPr>
          <p:cNvSpPr>
            <a:spLocks noGrp="1"/>
          </p:cNvSpPr>
          <p:nvPr>
            <p:ph type="title"/>
          </p:nvPr>
        </p:nvSpPr>
        <p:spPr>
          <a:xfrm>
            <a:off x="2403566" y="605891"/>
            <a:ext cx="8950234" cy="3569201"/>
          </a:xfrm>
        </p:spPr>
        <p:txBody>
          <a:bodyPr/>
          <a:lstStyle/>
          <a:p>
            <a:r>
              <a:rPr lang="en-US" sz="3200" dirty="0"/>
              <a:t>Restorative justice content provided by </a:t>
            </a:r>
            <a:r>
              <a:rPr lang="en-US" sz="3200" b="1" dirty="0"/>
              <a:t>Mediation Matters</a:t>
            </a:r>
            <a:r>
              <a:rPr lang="en-US" sz="3200" dirty="0"/>
              <a:t>, a multi-faceted organization of volunteers and professionals dedicated to empowering individuals, communities, and families to manage and resolve conflict.</a:t>
            </a:r>
            <a:br>
              <a:rPr lang="en-US" sz="3200" i="1" dirty="0"/>
            </a:br>
            <a:br>
              <a:rPr lang="en-US" sz="3200" i="1" dirty="0"/>
            </a:br>
            <a:r>
              <a:rPr lang="en-US" sz="3200" dirty="0"/>
              <a:t>https://www.mediationmatters.org/#</a:t>
            </a:r>
            <a:br>
              <a:rPr lang="en-US" sz="3200" dirty="0"/>
            </a:br>
            <a:br>
              <a:rPr lang="en-US" dirty="0"/>
            </a:br>
            <a:endParaRPr lang="en-US" dirty="0"/>
          </a:p>
        </p:txBody>
      </p:sp>
      <p:pic>
        <p:nvPicPr>
          <p:cNvPr id="5" name="Content Placeholder 4">
            <a:extLst>
              <a:ext uri="{FF2B5EF4-FFF2-40B4-BE49-F238E27FC236}">
                <a16:creationId xmlns:a16="http://schemas.microsoft.com/office/drawing/2014/main" id="{BBF9606D-4C89-4984-AAC4-210BDDDA9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7305" y="3717758"/>
            <a:ext cx="4499810" cy="2534351"/>
          </a:xfrm>
          <a:prstGeom prst="rect">
            <a:avLst/>
          </a:prstGeom>
        </p:spPr>
      </p:pic>
    </p:spTree>
    <p:extLst>
      <p:ext uri="{BB962C8B-B14F-4D97-AF65-F5344CB8AC3E}">
        <p14:creationId xmlns:p14="http://schemas.microsoft.com/office/powerpoint/2010/main" val="204117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681663" y="3320716"/>
            <a:ext cx="8337884" cy="2608651"/>
          </a:xfrm>
          <a:prstGeom prst="rect">
            <a:avLst/>
          </a:prstGeom>
        </p:spPr>
        <p:txBody>
          <a:bodyPr spcFirstLastPara="1" vert="horz" wrap="square" lIns="121900" tIns="121900" rIns="121900" bIns="121900" rtlCol="0" anchor="b" anchorCtr="0">
            <a:noAutofit/>
          </a:bodyPr>
          <a:lstStyle/>
          <a:p>
            <a:r>
              <a:rPr lang="en-US" sz="6000" dirty="0"/>
              <a:t>An </a:t>
            </a:r>
            <a:r>
              <a:rPr lang="en" sz="6000" dirty="0"/>
              <a:t>Interactive Introduction to Restorative Justice Practices</a:t>
            </a:r>
            <a:endParaRPr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a:t>
            </a:fld>
            <a:endParaRPr/>
          </a:p>
        </p:txBody>
      </p:sp>
      <p:sp>
        <p:nvSpPr>
          <p:cNvPr id="66" name="Google Shape;66;p14"/>
          <p:cNvSpPr txBox="1"/>
          <p:nvPr/>
        </p:nvSpPr>
        <p:spPr>
          <a:xfrm>
            <a:off x="762000" y="1357733"/>
            <a:ext cx="4004000" cy="2995523"/>
          </a:xfrm>
          <a:prstGeom prst="rect">
            <a:avLst/>
          </a:prstGeom>
          <a:noFill/>
          <a:ln>
            <a:noFill/>
          </a:ln>
        </p:spPr>
        <p:txBody>
          <a:bodyPr spcFirstLastPara="1" wrap="square" lIns="121900" tIns="121900" rIns="121900" bIns="121900" anchor="t" anchorCtr="0">
            <a:spAutoFit/>
          </a:bodyPr>
          <a:lstStyle/>
          <a:p>
            <a:r>
              <a:rPr lang="en" sz="8933">
                <a:latin typeface="Lato Light"/>
                <a:ea typeface="Lato Light"/>
                <a:cs typeface="Lato Light"/>
                <a:sym typeface="Lato Light"/>
              </a:rPr>
              <a:t>Video Links</a:t>
            </a:r>
            <a:endParaRPr sz="8933">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09600" y="579433"/>
            <a:ext cx="7348400" cy="1143200"/>
          </a:xfrm>
          <a:prstGeom prst="rect">
            <a:avLst/>
          </a:prstGeom>
        </p:spPr>
        <p:txBody>
          <a:bodyPr spcFirstLastPara="1" vert="horz" wrap="square" lIns="121900" tIns="121900" rIns="121900" bIns="121900" rtlCol="0" anchor="b" anchorCtr="0">
            <a:noAutofit/>
          </a:bodyPr>
          <a:lstStyle/>
          <a:p>
            <a:pPr algn="l"/>
            <a:r>
              <a:rPr lang="en" dirty="0"/>
              <a:t>Tier I</a:t>
            </a:r>
            <a:endParaRPr dirty="0"/>
          </a:p>
        </p:txBody>
      </p:sp>
      <p:sp>
        <p:nvSpPr>
          <p:cNvPr id="72" name="Google Shape;72;p15"/>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a:t>
            </a:fld>
            <a:endParaRPr/>
          </a:p>
        </p:txBody>
      </p:sp>
      <p:sp>
        <p:nvSpPr>
          <p:cNvPr id="73" name="Google Shape;73;p15"/>
          <p:cNvSpPr txBox="1"/>
          <p:nvPr/>
        </p:nvSpPr>
        <p:spPr>
          <a:xfrm>
            <a:off x="1052933" y="2382967"/>
            <a:ext cx="6774800" cy="4062610"/>
          </a:xfrm>
          <a:prstGeom prst="rect">
            <a:avLst/>
          </a:prstGeom>
          <a:noFill/>
          <a:ln>
            <a:noFill/>
          </a:ln>
        </p:spPr>
        <p:txBody>
          <a:bodyPr spcFirstLastPara="1" wrap="square" lIns="121900" tIns="121900" rIns="121900" bIns="121900" anchor="t" anchorCtr="0">
            <a:spAutoFit/>
          </a:bodyPr>
          <a:lstStyle/>
          <a:p>
            <a:r>
              <a:rPr lang="en" sz="2000" dirty="0">
                <a:latin typeface="Lato Light"/>
                <a:ea typeface="Lato Light"/>
                <a:cs typeface="Lato Light"/>
                <a:sym typeface="Lato Light"/>
              </a:rPr>
              <a:t>Community Building Circle Example</a:t>
            </a:r>
            <a:endParaRPr sz="2000" dirty="0">
              <a:latin typeface="Lato Light"/>
              <a:ea typeface="Lato Light"/>
              <a:cs typeface="Lato Light"/>
              <a:sym typeface="Lato Light"/>
            </a:endParaRPr>
          </a:p>
          <a:p>
            <a:r>
              <a:rPr lang="en" sz="2000" u="sng" dirty="0">
                <a:solidFill>
                  <a:schemeClr val="hlink"/>
                </a:solidFill>
                <a:latin typeface="Lato Light"/>
                <a:ea typeface="Lato Light"/>
                <a:cs typeface="Lato Light"/>
                <a:sym typeface="Lato Light"/>
                <a:hlinkClick r:id="rId3"/>
              </a:rPr>
              <a:t>https://www.youtube.com/watch?v=RdKhcQrLD1w</a:t>
            </a:r>
            <a:endParaRPr sz="2000" dirty="0">
              <a:latin typeface="Lato Light"/>
              <a:ea typeface="Lato Light"/>
              <a:cs typeface="Lato Light"/>
              <a:sym typeface="Lato Light"/>
            </a:endParaRPr>
          </a:p>
          <a:p>
            <a:endParaRPr sz="2000" dirty="0">
              <a:latin typeface="Lato Light"/>
              <a:ea typeface="Lato Light"/>
              <a:cs typeface="Lato Light"/>
              <a:sym typeface="Lato Light"/>
            </a:endParaRPr>
          </a:p>
          <a:p>
            <a:endParaRPr sz="2000" dirty="0">
              <a:latin typeface="Lato Light"/>
              <a:ea typeface="Lato Light"/>
              <a:cs typeface="Lato Light"/>
              <a:sym typeface="Lato Light"/>
            </a:endParaRPr>
          </a:p>
          <a:p>
            <a:r>
              <a:rPr lang="en" sz="2000" dirty="0">
                <a:latin typeface="Lato Light"/>
                <a:ea typeface="Lato Light"/>
                <a:cs typeface="Lato Light"/>
                <a:sym typeface="Lato Light"/>
              </a:rPr>
              <a:t>Circles in Schools + How To + Adult Testimonial</a:t>
            </a:r>
            <a:endParaRPr sz="2000" dirty="0">
              <a:latin typeface="Lato Light"/>
              <a:ea typeface="Lato Light"/>
              <a:cs typeface="Lato Light"/>
              <a:sym typeface="Lato Light"/>
            </a:endParaRPr>
          </a:p>
          <a:p>
            <a:r>
              <a:rPr lang="en" sz="2000" u="sng" dirty="0">
                <a:solidFill>
                  <a:schemeClr val="hlink"/>
                </a:solidFill>
                <a:latin typeface="Lato Light"/>
                <a:ea typeface="Lato Light"/>
                <a:cs typeface="Lato Light"/>
                <a:sym typeface="Lato Light"/>
                <a:hlinkClick r:id="rId4"/>
              </a:rPr>
              <a:t>https://www.youtube.com/watch?v=wDAc6Qkqhj0</a:t>
            </a:r>
            <a:endParaRPr sz="2000" dirty="0">
              <a:latin typeface="Lato Light"/>
              <a:ea typeface="Lato Light"/>
              <a:cs typeface="Lato Light"/>
              <a:sym typeface="Lato Light"/>
            </a:endParaRPr>
          </a:p>
          <a:p>
            <a:endParaRPr sz="2000" dirty="0">
              <a:latin typeface="Lato Light"/>
              <a:ea typeface="Lato Light"/>
              <a:cs typeface="Lato Light"/>
              <a:sym typeface="Lato Light"/>
            </a:endParaRPr>
          </a:p>
          <a:p>
            <a:endParaRPr sz="2000" dirty="0">
              <a:latin typeface="Lato Light"/>
              <a:ea typeface="Lato Light"/>
              <a:cs typeface="Lato Light"/>
              <a:sym typeface="Lato Light"/>
            </a:endParaRPr>
          </a:p>
          <a:p>
            <a:r>
              <a:rPr lang="en" sz="2000" dirty="0">
                <a:latin typeface="Lato Light"/>
                <a:ea typeface="Lato Light"/>
                <a:cs typeface="Lato Light"/>
                <a:sym typeface="Lato Light"/>
              </a:rPr>
              <a:t>Intro to RJ Video w/ Student Testimonial</a:t>
            </a:r>
            <a:endParaRPr sz="2000" dirty="0">
              <a:latin typeface="Lato Light"/>
              <a:ea typeface="Lato Light"/>
              <a:cs typeface="Lato Light"/>
              <a:sym typeface="Lato Light"/>
            </a:endParaRPr>
          </a:p>
          <a:p>
            <a:r>
              <a:rPr lang="en" sz="2000" u="sng" dirty="0">
                <a:solidFill>
                  <a:schemeClr val="hlink"/>
                </a:solidFill>
                <a:latin typeface="Lato Light"/>
                <a:ea typeface="Lato Light"/>
                <a:cs typeface="Lato Light"/>
                <a:sym typeface="Lato Light"/>
                <a:hlinkClick r:id="rId5"/>
              </a:rPr>
              <a:t>https://www.youtube.com/watch?v=Kh8cc_i1gNc</a:t>
            </a:r>
            <a:endParaRPr sz="2000" dirty="0">
              <a:latin typeface="Lato Light"/>
              <a:ea typeface="Lato Light"/>
              <a:cs typeface="Lato Light"/>
              <a:sym typeface="Lato Light"/>
            </a:endParaRPr>
          </a:p>
          <a:p>
            <a:endParaRPr sz="2400" dirty="0">
              <a:latin typeface="Lato Light"/>
              <a:ea typeface="Lato Light"/>
              <a:cs typeface="Lato Light"/>
              <a:sym typeface="Lato Light"/>
            </a:endParaRPr>
          </a:p>
          <a:p>
            <a:endParaRPr sz="2400" dirty="0">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609600" y="274633"/>
            <a:ext cx="7348400" cy="1143200"/>
          </a:xfrm>
          <a:prstGeom prst="rect">
            <a:avLst/>
          </a:prstGeom>
        </p:spPr>
        <p:txBody>
          <a:bodyPr spcFirstLastPara="1" vert="horz" wrap="square" lIns="121900" tIns="121900" rIns="121900" bIns="121900" rtlCol="0" anchor="b" anchorCtr="0">
            <a:noAutofit/>
          </a:bodyPr>
          <a:lstStyle/>
          <a:p>
            <a:pPr algn="l"/>
            <a:r>
              <a:rPr lang="en"/>
              <a:t>Tier I Resources</a:t>
            </a:r>
            <a:endParaRPr/>
          </a:p>
        </p:txBody>
      </p:sp>
      <p:sp>
        <p:nvSpPr>
          <p:cNvPr id="79" name="Google Shape;79;p16"/>
          <p:cNvSpPr txBox="1">
            <a:spLocks noGrp="1"/>
          </p:cNvSpPr>
          <p:nvPr>
            <p:ph type="body" idx="1"/>
          </p:nvPr>
        </p:nvSpPr>
        <p:spPr>
          <a:xfrm>
            <a:off x="609600" y="1417833"/>
            <a:ext cx="3566800" cy="5048400"/>
          </a:xfrm>
          <a:prstGeom prst="rect">
            <a:avLst/>
          </a:prstGeom>
        </p:spPr>
        <p:txBody>
          <a:bodyPr spcFirstLastPara="1" vert="horz" wrap="square" lIns="121900" tIns="121900" rIns="121900" bIns="121900" rtlCol="0" anchor="t" anchorCtr="0">
            <a:noAutofit/>
          </a:bodyPr>
          <a:lstStyle/>
          <a:p>
            <a:pPr marL="0" indent="0">
              <a:buNone/>
            </a:pPr>
            <a:r>
              <a:rPr lang="en"/>
              <a:t>Living Justice Press</a:t>
            </a:r>
            <a:endParaRPr/>
          </a:p>
          <a:p>
            <a:pPr marL="0" indent="0">
              <a:buNone/>
            </a:pPr>
            <a:r>
              <a:rPr lang="en" u="sng">
                <a:solidFill>
                  <a:schemeClr val="hlink"/>
                </a:solidFill>
                <a:hlinkClick r:id="rId3"/>
              </a:rPr>
              <a:t>https://livingjusticepress.org/free-stuff/</a:t>
            </a:r>
            <a:endParaRPr/>
          </a:p>
          <a:p>
            <a:pPr marL="0" indent="0">
              <a:buNone/>
            </a:pPr>
            <a:endParaRPr/>
          </a:p>
          <a:p>
            <a:pPr marL="0" indent="0">
              <a:buNone/>
            </a:pPr>
            <a:endParaRPr/>
          </a:p>
          <a:p>
            <a:pPr marL="0" indent="0">
              <a:buNone/>
            </a:pPr>
            <a:r>
              <a:rPr lang="en"/>
              <a:t>Circle Guide</a:t>
            </a:r>
            <a:endParaRPr/>
          </a:p>
          <a:p>
            <a:pPr marL="0" indent="0">
              <a:buNone/>
            </a:pPr>
            <a:r>
              <a:rPr lang="en" u="sng">
                <a:solidFill>
                  <a:schemeClr val="hlink"/>
                </a:solidFill>
                <a:hlinkClick r:id="rId4"/>
              </a:rPr>
              <a:t>http://www.centerforrestorativeprocess.com/uploads/8/1/4/4/8144400/teaching_restorative_practices_manual.pdf</a:t>
            </a:r>
            <a:endParaRPr/>
          </a:p>
          <a:p>
            <a:pPr marL="0" indent="0">
              <a:buNone/>
            </a:pPr>
            <a:endParaRPr/>
          </a:p>
        </p:txBody>
      </p:sp>
      <p:sp>
        <p:nvSpPr>
          <p:cNvPr id="80" name="Google Shape;80;p16"/>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a:t>
            </a:fld>
            <a:endParaRPr/>
          </a:p>
        </p:txBody>
      </p:sp>
      <p:pic>
        <p:nvPicPr>
          <p:cNvPr id="81" name="Google Shape;81;p16"/>
          <p:cNvPicPr preferRelativeResize="0"/>
          <p:nvPr/>
        </p:nvPicPr>
        <p:blipFill rotWithShape="1">
          <a:blip r:embed="rId5">
            <a:alphaModFix/>
          </a:blip>
          <a:srcRect l="29419" r="29612"/>
          <a:stretch/>
        </p:blipFill>
        <p:spPr>
          <a:xfrm>
            <a:off x="5399733" y="2088001"/>
            <a:ext cx="2432880" cy="311753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3"/>
  <p:tag name="ARTICULATE_DESIGN_ID_OFFICE THEME" val="F5r8EAn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YReCONNEC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eCONNECTS ppt theme" id="{35787FBF-22C5-4753-9757-A256780A3560}" vid="{976C6536-0F77-4DD6-94AF-72BA1B173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364F74970194287DE5EF9AB8547A5" ma:contentTypeVersion="18" ma:contentTypeDescription="Create a new document." ma:contentTypeScope="" ma:versionID="25e37c22b7c22d7902409c81a7fd4cc0">
  <xsd:schema xmlns:xsd="http://www.w3.org/2001/XMLSchema" xmlns:xs="http://www.w3.org/2001/XMLSchema" xmlns:p="http://schemas.microsoft.com/office/2006/metadata/properties" xmlns:ns2="d135458e-2d20-489d-9d40-88b9aa57b1e2" xmlns:ns3="e22e2e81-052c-442d-9340-2e0d4a635093" targetNamespace="http://schemas.microsoft.com/office/2006/metadata/properties" ma:root="true" ma:fieldsID="fb0ebc9dc635ec699d69f7716ff206ec" ns2:_="" ns3:_="">
    <xsd:import namespace="d135458e-2d20-489d-9d40-88b9aa57b1e2"/>
    <xsd:import namespace="e22e2e81-052c-442d-9340-2e0d4a6350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Note_x003a_"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5458e-2d20-489d-9d40-88b9aa57b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ote_x003a_" ma:index="20" nillable="true" ma:displayName="Note:" ma:internalName="Note_x003a_">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28e4bf1-390e-4d69-b605-753bdc4c27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2e2e81-052c-442d-9340-2e0d4a6350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c881e3e-c2b2-483d-b13a-4b1a682629fe}" ma:internalName="TaxCatchAll" ma:showField="CatchAllData" ma:web="e22e2e81-052c-442d-9340-2e0d4a6350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_x003a_ xmlns="d135458e-2d20-489d-9d40-88b9aa57b1e2" xsi:nil="true"/>
    <lcf76f155ced4ddcb4097134ff3c332f xmlns="d135458e-2d20-489d-9d40-88b9aa57b1e2">
      <Terms xmlns="http://schemas.microsoft.com/office/infopath/2007/PartnerControls"/>
    </lcf76f155ced4ddcb4097134ff3c332f>
    <TaxCatchAll xmlns="e22e2e81-052c-442d-9340-2e0d4a635093" xsi:nil="true"/>
    <SharedWithUsers xmlns="e22e2e81-052c-442d-9340-2e0d4a635093">
      <UserInfo>
        <DisplayName>LaWanda H. Cook</DisplayName>
        <AccountId>497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C2E4E-7AE2-4098-9BA0-EA14F160E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35458e-2d20-489d-9d40-88b9aa57b1e2"/>
    <ds:schemaRef ds:uri="e22e2e81-052c-442d-9340-2e0d4a6350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73271E-6D45-459E-B55D-42B144C279FA}">
  <ds:schemaRefs>
    <ds:schemaRef ds:uri="http://schemas.microsoft.com/office/2006/documentManagement/types"/>
    <ds:schemaRef ds:uri="http://purl.org/dc/terms/"/>
    <ds:schemaRef ds:uri="d135458e-2d20-489d-9d40-88b9aa57b1e2"/>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e22e2e81-052c-442d-9340-2e0d4a635093"/>
  </ds:schemaRefs>
</ds:datastoreItem>
</file>

<file path=customXml/itemProps3.xml><?xml version="1.0" encoding="utf-8"?>
<ds:datastoreItem xmlns:ds="http://schemas.openxmlformats.org/officeDocument/2006/customXml" ds:itemID="{034871DA-597C-454B-8487-C8B8D4C1D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4122</TotalTime>
  <Words>1523</Words>
  <Application>Microsoft Office PowerPoint</Application>
  <PresentationFormat>Widescreen</PresentationFormat>
  <Paragraphs>102</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Lato</vt:lpstr>
      <vt:lpstr>Lato Hairline</vt:lpstr>
      <vt:lpstr>Lato Light</vt:lpstr>
      <vt:lpstr>Wingdings</vt:lpstr>
      <vt:lpstr>YReCONNECTS ppt theme</vt:lpstr>
      <vt:lpstr>   Restorative Justice: Resources for  Putting Principles into Practice</vt:lpstr>
      <vt:lpstr>Y-ReCONNECTS Funding Provided By</vt:lpstr>
      <vt:lpstr>Y-ReCONNECTS at Cornell</vt:lpstr>
      <vt:lpstr>Y-ReCONNECTS Values</vt:lpstr>
      <vt:lpstr>Restorative justice content provided by Mediation Matters, a multi-faceted organization of volunteers and professionals dedicated to empowering individuals, communities, and families to manage and resolve conflict.  https://www.mediationmatters.org/#  </vt:lpstr>
      <vt:lpstr>An Interactive Introduction to Restorative Justice Practices</vt:lpstr>
      <vt:lpstr>PowerPoint Presentation</vt:lpstr>
      <vt:lpstr>Tier I</vt:lpstr>
      <vt:lpstr>Tier I Resources</vt:lpstr>
      <vt:lpstr>Tier II</vt:lpstr>
      <vt:lpstr>Tier  II +</vt:lpstr>
      <vt:lpstr>Tier III</vt:lpstr>
      <vt:lpstr>PowerPoint Presentation</vt:lpstr>
      <vt:lpstr>PowerPoint Presentation</vt:lpstr>
      <vt:lpstr>Definitions</vt:lpstr>
      <vt:lpstr>Definition</vt:lpstr>
      <vt:lpstr>What is RJ in Criminal Justice?</vt:lpstr>
      <vt:lpstr>Why is it so hard to explain RJ “in a nutshell”?</vt:lpstr>
      <vt:lpstr>Restorative Justice In Education</vt:lpstr>
      <vt:lpstr>For more RJ resources and information about partnering with your local Community Dispute Resolution Center go to:  https://www.mediationmatters.org/#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Y-ReCONNECTS PowerPoint Template</dc:title>
  <dc:creator>yreconnects@cornell.edu</dc:creator>
  <cp:lastModifiedBy>LaWanda H. Cook</cp:lastModifiedBy>
  <cp:revision>215</cp:revision>
  <dcterms:created xsi:type="dcterms:W3CDTF">2022-04-03T19:16:07Z</dcterms:created>
  <dcterms:modified xsi:type="dcterms:W3CDTF">2022-11-08T17:29:47Z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9F93601C-621F-4F19-8011-4845BA420D7C</vt:lpwstr>
  </property>
  <property fmtid="{D5CDD505-2E9C-101B-9397-08002B2CF9AE}" pid="3" name="ArticulatePath">
    <vt:lpwstr>Trauma-informed care- Re-Traumatization ak 1-19 revisions</vt:lpwstr>
  </property>
  <property fmtid="{D5CDD505-2E9C-101B-9397-08002B2CF9AE}" pid="4" name="ContentTypeId">
    <vt:lpwstr>0x010100166364F74970194287DE5EF9AB8547A5</vt:lpwstr>
  </property>
</Properties>
</file>